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4"/>
    <p:sldMasterId id="2147483708" r:id="rId5"/>
  </p:sldMasterIdLst>
  <p:notesMasterIdLst>
    <p:notesMasterId r:id="rId15"/>
  </p:notesMasterIdLst>
  <p:handoutMasterIdLst>
    <p:handoutMasterId r:id="rId16"/>
  </p:handoutMasterIdLst>
  <p:sldIdLst>
    <p:sldId id="257" r:id="rId6"/>
    <p:sldId id="265" r:id="rId7"/>
    <p:sldId id="291" r:id="rId8"/>
    <p:sldId id="297" r:id="rId9"/>
    <p:sldId id="263" r:id="rId10"/>
    <p:sldId id="300" r:id="rId11"/>
    <p:sldId id="287" r:id="rId12"/>
    <p:sldId id="260" r:id="rId13"/>
    <p:sldId id="301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5050"/>
    <a:srgbClr val="003366"/>
    <a:srgbClr val="FF9999"/>
    <a:srgbClr val="1B1B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787"/>
  </p:normalViewPr>
  <p:slideViewPr>
    <p:cSldViewPr>
      <p:cViewPr varScale="1">
        <p:scale>
          <a:sx n="83" d="100"/>
          <a:sy n="83" d="100"/>
        </p:scale>
        <p:origin x="1212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5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32" tIns="45716" rIns="91432" bIns="45716" rtlCol="0"/>
          <a:lstStyle>
            <a:lvl1pPr algn="l">
              <a:defRPr sz="1200"/>
            </a:lvl1pPr>
          </a:lstStyle>
          <a:p>
            <a:r>
              <a:rPr lang="en-US" dirty="0"/>
              <a:t>Doing Justice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32" tIns="45716" rIns="91432" bIns="45716" rtlCol="0"/>
          <a:lstStyle>
            <a:lvl1pPr algn="r">
              <a:defRPr sz="1200"/>
            </a:lvl1pPr>
          </a:lstStyle>
          <a:p>
            <a:r>
              <a:rPr lang="en-US" dirty="0"/>
              <a:t>Annals of Research and Knowledge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32" tIns="45716" rIns="91432" bIns="45716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32" tIns="45716" rIns="91432" bIns="45716" rtlCol="0" anchor="b"/>
          <a:lstStyle>
            <a:lvl1pPr algn="r">
              <a:defRPr sz="1200"/>
            </a:lvl1pPr>
          </a:lstStyle>
          <a:p>
            <a:fld id="{9C900E92-53EC-47F2-B09A-B699B6B8DD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6494108"/>
      </p:ext>
    </p:extLst>
  </p:cSld>
  <p:clrMap bg1="lt1" tx1="dk1" bg2="lt2" tx2="dk2" accent1="accent1" accent2="accent2" accent3="accent3" accent4="accent4" accent5="accent5" accent6="accent6" hlink="hlink" folHlink="folHlink"/>
  <p:hf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32" tIns="45716" rIns="91432" bIns="45716" rtlCol="0"/>
          <a:lstStyle>
            <a:lvl1pPr algn="l">
              <a:defRPr sz="1200"/>
            </a:lvl1pPr>
          </a:lstStyle>
          <a:p>
            <a:r>
              <a:rPr lang="en-US" dirty="0"/>
              <a:t>Doing Justice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32" tIns="45716" rIns="91432" bIns="45716" rtlCol="0"/>
          <a:lstStyle>
            <a:lvl1pPr algn="r">
              <a:defRPr sz="1200"/>
            </a:lvl1pPr>
          </a:lstStyle>
          <a:p>
            <a:r>
              <a:rPr lang="en-US" dirty="0"/>
              <a:t>Annals of Research and Knowledge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4588" y="685800"/>
            <a:ext cx="4570412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2" tIns="45716" rIns="91432" bIns="45716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32" tIns="45716" rIns="91432" bIns="45716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32" tIns="45716" rIns="91432" bIns="45716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32" tIns="45716" rIns="91432" bIns="45716" rtlCol="0" anchor="b"/>
          <a:lstStyle>
            <a:lvl1pPr algn="r">
              <a:defRPr sz="1200"/>
            </a:lvl1pPr>
          </a:lstStyle>
          <a:p>
            <a:fld id="{591D4536-41A3-4A5E-BD34-6FE042DD1A1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0595030"/>
      </p:ext>
    </p:extLst>
  </p:cSld>
  <p:clrMap bg1="lt1" tx1="dk1" bg2="lt2" tx2="dk2" accent1="accent1" accent2="accent2" accent3="accent3" accent4="accent4" accent5="accent5" accent6="accent6" hlink="hlink" folHlink="folHlink"/>
  <p:hf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3508A2A-99C0-45F7-9C70-983B5AC9CC63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Annals of Research and Knowledge</a:t>
            </a:r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dirty="0"/>
              <a:t>Doing Justice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27B993A-3079-43AA-A1D9-083CC12DDED4}" type="slidenum">
              <a:rPr lang="en-US">
                <a:solidFill>
                  <a:prstClr val="black"/>
                </a:solidFill>
              </a:rPr>
              <a:pPr/>
              <a:t>3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Annals of Research and Knowledge</a:t>
            </a:r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dirty="0"/>
              <a:t>Doing Justice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27B993A-3079-43AA-A1D9-083CC12DDED4}" type="slidenum">
              <a:rPr lang="en-US">
                <a:solidFill>
                  <a:prstClr val="black"/>
                </a:solidFill>
              </a:rPr>
              <a:pPr/>
              <a:t>4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Annals of Research and Knowledge</a:t>
            </a:r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dirty="0"/>
              <a:t>Doing Justice</a:t>
            </a:r>
          </a:p>
        </p:txBody>
      </p:sp>
    </p:spTree>
    <p:extLst>
      <p:ext uri="{BB962C8B-B14F-4D97-AF65-F5344CB8AC3E}">
        <p14:creationId xmlns:p14="http://schemas.microsoft.com/office/powerpoint/2010/main" val="12846538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388759E-021F-40EC-ABF5-CB38726D30D3}" type="slidenum">
              <a:rPr lang="en-US">
                <a:solidFill>
                  <a:prstClr val="black"/>
                </a:solidFill>
              </a:rPr>
              <a:pPr/>
              <a:t>5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Annals of Research and Knowledge</a:t>
            </a:r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dirty="0"/>
              <a:t>Doing Justice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1D4536-41A3-4A5E-BD34-6FE042DD1A17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/>
              <a:t>Annals of Research and Knowledge</a:t>
            </a:r>
          </a:p>
        </p:txBody>
      </p:sp>
      <p:sp>
        <p:nvSpPr>
          <p:cNvPr id="10" name="Header Placeholder 9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 dirty="0"/>
              <a:t>Doing Justice</a:t>
            </a:r>
          </a:p>
        </p:txBody>
      </p:sp>
    </p:spTree>
    <p:extLst>
      <p:ext uri="{BB962C8B-B14F-4D97-AF65-F5344CB8AC3E}">
        <p14:creationId xmlns:p14="http://schemas.microsoft.com/office/powerpoint/2010/main" val="174048497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1D4536-41A3-4A5E-BD34-6FE042DD1A17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/>
              <a:t>Annals of Research and Knowledge</a:t>
            </a:r>
          </a:p>
        </p:txBody>
      </p:sp>
      <p:sp>
        <p:nvSpPr>
          <p:cNvPr id="8" name="Header Placeholder 7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 dirty="0"/>
              <a:t>Doing Justice</a:t>
            </a:r>
          </a:p>
        </p:txBody>
      </p:sp>
    </p:spTree>
    <p:extLst>
      <p:ext uri="{BB962C8B-B14F-4D97-AF65-F5344CB8AC3E}">
        <p14:creationId xmlns:p14="http://schemas.microsoft.com/office/powerpoint/2010/main" val="105965417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1D4536-41A3-4A5E-BD34-6FE042DD1A17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/>
              <a:t>Annals of Research and Knowledge</a:t>
            </a:r>
          </a:p>
        </p:txBody>
      </p:sp>
      <p:sp>
        <p:nvSpPr>
          <p:cNvPr id="10" name="Header Placeholder 9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 dirty="0"/>
              <a:t>Doing Justice</a:t>
            </a:r>
          </a:p>
        </p:txBody>
      </p:sp>
    </p:spTree>
    <p:extLst>
      <p:ext uri="{BB962C8B-B14F-4D97-AF65-F5344CB8AC3E}">
        <p14:creationId xmlns:p14="http://schemas.microsoft.com/office/powerpoint/2010/main" val="315780619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3508A2A-99C0-45F7-9C70-983B5AC9CC63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Annals of Research and Knowledge</a:t>
            </a:r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dirty="0"/>
              <a:t>Doing Justice</a:t>
            </a:r>
          </a:p>
        </p:txBody>
      </p:sp>
    </p:spTree>
    <p:extLst>
      <p:ext uri="{BB962C8B-B14F-4D97-AF65-F5344CB8AC3E}">
        <p14:creationId xmlns:p14="http://schemas.microsoft.com/office/powerpoint/2010/main" val="17146723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29C503-4854-41AA-AFC4-D0D900A4FECA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6077836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335C00-4865-46C6-92EC-D4CA007E88A2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61768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3989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2302"/>
            <a:ext cx="1971675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2302"/>
            <a:ext cx="5800725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CDE3D79-5C42-4FA6-BFB3-7CD036087D97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76874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B1C18-37C9-6B4B-8B41-4C628F8743F0}" type="datetimeFigureOut">
              <a:rPr lang="en-US" smtClean="0"/>
              <a:t>1/19/2022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9BDA5-8957-E84A-AC4A-B32B04CBC6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9026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B1C18-37C9-6B4B-8B41-4C628F8743F0}" type="datetimeFigureOut">
              <a:rPr lang="en-US" smtClean="0"/>
              <a:t>1/19/2022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9BDA5-8957-E84A-AC4A-B32B04CBC6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8953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B1C18-37C9-6B4B-8B41-4C628F8743F0}" type="datetimeFigureOut">
              <a:rPr lang="en-US" smtClean="0"/>
              <a:t>1/19/2022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9BDA5-8957-E84A-AC4A-B32B04CBC6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246138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B1C18-37C9-6B4B-8B41-4C628F8743F0}" type="datetimeFigureOut">
              <a:rPr lang="en-US" smtClean="0"/>
              <a:t>1/19/2022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9BDA5-8957-E84A-AC4A-B32B04CBC6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623986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B1C18-37C9-6B4B-8B41-4C628F8743F0}" type="datetimeFigureOut">
              <a:rPr lang="en-US" smtClean="0"/>
              <a:t>1/19/2022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9BDA5-8957-E84A-AC4A-B32B04CBC6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955884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B1C18-37C9-6B4B-8B41-4C628F8743F0}" type="datetimeFigureOut">
              <a:rPr lang="en-US" smtClean="0"/>
              <a:t>1/19/2022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9BDA5-8957-E84A-AC4A-B32B04CBC6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884094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B1C18-37C9-6B4B-8B41-4C628F8743F0}" type="datetimeFigureOut">
              <a:rPr lang="en-US" smtClean="0"/>
              <a:t>1/19/2022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9BDA5-8957-E84A-AC4A-B32B04CBC6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54475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B1C18-37C9-6B4B-8B41-4C628F8743F0}" type="datetimeFigureOut">
              <a:rPr lang="en-US" smtClean="0"/>
              <a:t>1/19/2022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9BDA5-8957-E84A-AC4A-B32B04CBC6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01051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856CC3-B3B1-4108-B29A-A3F5A16B3947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368860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B1C18-37C9-6B4B-8B41-4C628F8743F0}" type="datetimeFigureOut">
              <a:rPr lang="en-US" smtClean="0"/>
              <a:t>1/19/2022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9BDA5-8957-E84A-AC4A-B32B04CBC6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892156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B1C18-37C9-6B4B-8B41-4C628F8743F0}" type="datetimeFigureOut">
              <a:rPr lang="en-US" smtClean="0"/>
              <a:t>1/19/2022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9BDA5-8957-E84A-AC4A-B32B04CBC6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101057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B1C18-37C9-6B4B-8B41-4C628F8743F0}" type="datetimeFigureOut">
              <a:rPr lang="en-US" smtClean="0"/>
              <a:t>1/19/2022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9BDA5-8957-E84A-AC4A-B32B04CBC6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92080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6794B7-4A55-418A-8E1B-90CDC74A8A6B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1387797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7040DB0-DBC5-4880-88C7-CA0CADEA9637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82430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97987D-B54B-4E5C-AAB1-8A9058EC7D61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3260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B2E89D-FC1C-4E1C-AFBF-ABE021B0598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25634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6097B5-D0F2-475F-B66A-EB4C9D832745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3415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3D5EF25F-585F-4586-B9C9-71116EFCED50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71368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5234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8C9C3D-44CF-449E-9D14-ECCC1262CFA6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88717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5BC5F1A-D0A5-4D92-83CC-C903D3511E45}" type="datetimeFigureOut">
              <a:rPr lang="en-US" smtClean="0"/>
              <a:pPr/>
              <a:t>1/19/2022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05E16F83-EF56-4549-8D62-11FA8AC8CFC2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833929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4B1C18-37C9-6B4B-8B41-4C628F8743F0}" type="datetimeFigureOut">
              <a:rPr lang="en-US" smtClean="0"/>
              <a:t>1/19/2022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79BDA5-8957-E84A-AC4A-B32B04CBC6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4236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https://ark.nadcp.org/" TargetMode="External"/><Relationship Id="rId4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E999BA6-01DD-4685-A29B-7B9AFEACFAC2}" type="slidenum">
              <a:rPr kumimoji="0" lang="es-CO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s-CO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Background"/>
          <p:cNvSpPr>
            <a:spLocks noChangeAspect="1"/>
          </p:cNvSpPr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925" y="153925"/>
            <a:ext cx="3565525" cy="78835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058156" y="153924"/>
            <a:ext cx="3931920" cy="457200"/>
          </a:xfrm>
          <a:prstGeom prst="rect">
            <a:avLst/>
          </a:prstGeom>
          <a:noFill/>
        </p:spPr>
        <p:txBody>
          <a:bodyPr vert="horz" wrap="none" rtlCol="0">
            <a:no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600" b="1" i="0" u="none" strike="noStrike" kern="1200" cap="none" spc="0" normalizeH="0" baseline="0" noProof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COMISION INTERAMERICANA PARA EL</a:t>
            </a:r>
          </a:p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600" b="1" i="0" u="none" strike="noStrike" kern="1200" cap="none" spc="0" normalizeH="0" baseline="0" noProof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CONTROL DEL ABUSO DE DROGAS</a:t>
            </a:r>
            <a:endParaRPr kumimoji="0" lang="en-US" sz="1600" b="1" i="0" u="none" strike="noStrike" kern="1200" cap="none" spc="0" normalizeH="0" baseline="0" noProof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424551" y="611124"/>
            <a:ext cx="3565525" cy="457200"/>
          </a:xfrm>
          <a:prstGeom prst="rect">
            <a:avLst/>
          </a:prstGeom>
          <a:noFill/>
        </p:spPr>
        <p:txBody>
          <a:bodyPr vert="horz" wrap="none" rtlCol="0">
            <a:no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 I C A D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424551" y="1016000"/>
            <a:ext cx="3565525" cy="254000"/>
          </a:xfrm>
          <a:prstGeom prst="rect">
            <a:avLst/>
          </a:prstGeom>
          <a:noFill/>
        </p:spPr>
        <p:txBody>
          <a:bodyPr vert="horz" wrap="none" rtlCol="0" anchor="b">
            <a:no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999999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Secretaría de Seguridad Multidimensional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153924" y="1244600"/>
            <a:ext cx="8836152" cy="0"/>
          </a:xfrm>
          <a:prstGeom prst="line">
            <a:avLst/>
          </a:prstGeom>
          <a:ln>
            <a:solidFill>
              <a:srgbClr val="9999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ulo"/>
          <p:cNvSpPr txBox="1"/>
          <p:nvPr/>
        </p:nvSpPr>
        <p:spPr>
          <a:xfrm>
            <a:off x="635000" y="2159000"/>
            <a:ext cx="7874000" cy="3429000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 anchorCtr="1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TERRENCE D. WALTON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Arial"/>
              </a:rPr>
              <a:t>SESIÓN PLENARIA 6, PANEL 7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Arial"/>
              </a:rPr>
              <a:t>TRATAMIENTO BAJO SUPERVISIÓN JUDICIAL, JUSTICIA TERAPÉUTICA, Y GÉNERO EN EL SISTEMA DE JUSTICIA PENAL:  JUSTICIA RESTAURATIVA Y EL PRINCIPIO DE RIESGO/NECESIDAD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6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Arial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53924" y="1270000"/>
            <a:ext cx="5334000" cy="762000"/>
          </a:xfrm>
          <a:prstGeom prst="rect">
            <a:avLst/>
          </a:prstGeom>
          <a:noFill/>
        </p:spPr>
        <p:txBody>
          <a:bodyPr vert="horz" wrap="none" lIns="91440" tIns="45720" rIns="91440" bIns="45720" rtlCol="0" anchor="t"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SEPTUAGESIMO PERÍODO ORDINARIO DE SESIONES DE LA CICAD</a:t>
            </a:r>
            <a:endParaRPr kumimoji="0" lang="es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16-19 de noviembre de 2021 </a:t>
            </a:r>
            <a:endParaRPr kumimoji="0" lang="es-E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Sesión</a:t>
            </a: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 virtual</a:t>
            </a:r>
            <a:endParaRPr kumimoji="0" lang="es-E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1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085076" y="1270000"/>
            <a:ext cx="1905000" cy="762000"/>
          </a:xfrm>
          <a:prstGeom prst="rect">
            <a:avLst/>
          </a:prstGeom>
          <a:noFill/>
        </p:spPr>
        <p:txBody>
          <a:bodyPr vert="horz" wrap="none" lIns="91440" tIns="45720" rIns="91440" bIns="45720" rtlCol="0" anchor="t">
            <a:no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OEA/</a:t>
            </a:r>
            <a:r>
              <a:rPr kumimoji="0" lang="es-CO" sz="16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Ser.L</a:t>
            </a:r>
            <a:r>
              <a:rPr kumimoji="0" lang="es-CO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/ XIV.2.70</a:t>
            </a:r>
            <a:endParaRPr kumimoji="0" lang="es-E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CICAD/doc. 2650 /21</a:t>
            </a:r>
            <a:endParaRPr kumimoji="0" lang="es-E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18 de Noviembre, 2021</a:t>
            </a:r>
            <a:endParaRPr kumimoji="0" lang="es-E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                         Textual</a:t>
            </a:r>
            <a:endParaRPr kumimoji="0" lang="es-E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1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352054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609600" y="1981200"/>
            <a:ext cx="6413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457200" indent="-457200" algn="l" eaLnBrk="1" hangingPunct="1">
              <a:spcBef>
                <a:spcPct val="0"/>
              </a:spcBef>
              <a:buClr>
                <a:srgbClr val="E1DD89"/>
              </a:buClr>
              <a:buFontTx/>
              <a:buChar char="•"/>
            </a:pPr>
            <a:endParaRPr lang="en-US" sz="2800" b="0" dirty="0">
              <a:solidFill>
                <a:srgbClr val="FFFFFF"/>
              </a:solidFill>
              <a:latin typeface="Arial Black" pitchFamily="34" charset="0"/>
            </a:endParaRP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-1" y="381000"/>
            <a:ext cx="8763000" cy="1305905"/>
            <a:chOff x="0" y="288"/>
            <a:chExt cx="5520" cy="595"/>
          </a:xfrm>
        </p:grpSpPr>
        <p:sp>
          <p:nvSpPr>
            <p:cNvPr id="261124" name="Rectangle 4"/>
            <p:cNvSpPr>
              <a:spLocks noChangeArrowheads="1"/>
            </p:cNvSpPr>
            <p:nvPr/>
          </p:nvSpPr>
          <p:spPr bwMode="auto">
            <a:xfrm>
              <a:off x="0" y="340"/>
              <a:ext cx="5520" cy="543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61125" name="Rectangle 5"/>
            <p:cNvSpPr>
              <a:spLocks noChangeArrowheads="1"/>
            </p:cNvSpPr>
            <p:nvPr/>
          </p:nvSpPr>
          <p:spPr bwMode="auto">
            <a:xfrm>
              <a:off x="0" y="288"/>
              <a:ext cx="5472" cy="500"/>
            </a:xfrm>
            <a:prstGeom prst="rect">
              <a:avLst/>
            </a:prstGeom>
            <a:solidFill>
              <a:srgbClr val="D9CBA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261136" name="Text Box 16"/>
          <p:cNvSpPr txBox="1">
            <a:spLocks noChangeArrowheads="1"/>
          </p:cNvSpPr>
          <p:nvPr/>
        </p:nvSpPr>
        <p:spPr bwMode="auto">
          <a:xfrm>
            <a:off x="381001" y="392200"/>
            <a:ext cx="81534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es-ES_tradnl" sz="3600" b="1" dirty="0">
                <a:solidFill>
                  <a:srgbClr val="00326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Alternativas al Encarcelamiento para Delitos Relacionados a las Drogas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-15950" y="1706659"/>
            <a:ext cx="9067800" cy="27392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s-ES_tradnl" sz="3600" dirty="0">
                <a:latin typeface="Calibri" panose="020F0502020204030204" pitchFamily="34" charset="0"/>
                <a:cs typeface="Calibri" panose="020F0502020204030204" pitchFamily="34" charset="0"/>
              </a:rPr>
              <a:t>Tratamiento bajo supervisión judicial, justicia terapéutica, y género en el sistema de justicia penal:  </a:t>
            </a:r>
          </a:p>
          <a:p>
            <a:pPr algn="ctr">
              <a:defRPr/>
            </a:pPr>
            <a:r>
              <a:rPr lang="es-ES_tradnl" sz="32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Justicia Restaurativa y el Principio de Riesgo/Necesidad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DCCEE15-4772-4B35-869F-5FAAB68ABB7D}"/>
              </a:ext>
            </a:extLst>
          </p:cNvPr>
          <p:cNvSpPr txBox="1"/>
          <p:nvPr/>
        </p:nvSpPr>
        <p:spPr>
          <a:xfrm>
            <a:off x="-1138816" y="4495800"/>
            <a:ext cx="1028281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Terrence</a:t>
            </a:r>
            <a:r>
              <a:rPr lang="es-ES_tradnl" sz="2400" dirty="0">
                <a:latin typeface="Calibri" panose="020F0502020204030204" pitchFamily="34" charset="0"/>
                <a:cs typeface="Calibri" panose="020F0502020204030204" pitchFamily="34" charset="0"/>
              </a:rPr>
              <a:t> D. </a:t>
            </a:r>
            <a:r>
              <a:rPr lang="es-ES_tradnl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Walton</a:t>
            </a:r>
            <a:r>
              <a:rPr lang="es-ES_tradnl" sz="2400" dirty="0">
                <a:latin typeface="Calibri" panose="020F0502020204030204" pitchFamily="34" charset="0"/>
                <a:cs typeface="Calibri" panose="020F0502020204030204" pitchFamily="34" charset="0"/>
              </a:rPr>
              <a:t>, MSW</a:t>
            </a:r>
          </a:p>
          <a:p>
            <a:pPr algn="ctr"/>
            <a:r>
              <a:rPr lang="es-ES_tradnl" sz="2400" dirty="0">
                <a:latin typeface="Calibri" panose="020F0502020204030204" pitchFamily="34" charset="0"/>
                <a:cs typeface="Calibri" panose="020F0502020204030204" pitchFamily="34" charset="0"/>
              </a:rPr>
              <a:t>Jefe de Operaciones</a:t>
            </a:r>
          </a:p>
          <a:p>
            <a:pPr algn="ctr"/>
            <a:r>
              <a:rPr lang="es-ES_tradnl" sz="2400" dirty="0">
                <a:latin typeface="Calibri" panose="020F0502020204030204" pitchFamily="34" charset="0"/>
                <a:cs typeface="Calibri" panose="020F0502020204030204" pitchFamily="34" charset="0"/>
              </a:rPr>
              <a:t>Asociación Nacional de Profesionales de Tribunales de Drogas </a:t>
            </a:r>
          </a:p>
          <a:p>
            <a:pPr algn="ctr"/>
            <a:r>
              <a:rPr lang="es-ES_tradnl" sz="2400" dirty="0">
                <a:latin typeface="Calibri" panose="020F0502020204030204" pitchFamily="34" charset="0"/>
                <a:cs typeface="Calibri" panose="020F0502020204030204" pitchFamily="34" charset="0"/>
              </a:rPr>
              <a:t>(NADCP por su sigla en inglés)</a:t>
            </a:r>
          </a:p>
          <a:p>
            <a:pPr algn="ctr"/>
            <a:r>
              <a:rPr lang="es-ES_tradnl" sz="2400" dirty="0">
                <a:latin typeface="Calibri" panose="020F0502020204030204" pitchFamily="34" charset="0"/>
                <a:cs typeface="Calibri" panose="020F0502020204030204" pitchFamily="34" charset="0"/>
              </a:rPr>
              <a:t>NADCP </a:t>
            </a:r>
            <a:r>
              <a:rPr lang="es-ES_tradnl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Advancing</a:t>
            </a:r>
            <a:r>
              <a:rPr lang="es-ES_tradnl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ES_tradnl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Justice</a:t>
            </a:r>
            <a:r>
              <a:rPr lang="es-ES_tradnl" sz="2400" dirty="0">
                <a:latin typeface="Calibri" panose="020F0502020204030204" pitchFamily="34" charset="0"/>
                <a:cs typeface="Calibri" panose="020F0502020204030204" pitchFamily="34" charset="0"/>
              </a:rPr>
              <a:t> International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457200"/>
            <a:ext cx="8763000" cy="762000"/>
          </a:xfrm>
          <a:prstGeom prst="rect">
            <a:avLst/>
          </a:prstGeom>
          <a:solidFill>
            <a:schemeClr val="accent4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endParaRPr lang="en-US" sz="2200" b="1" dirty="0">
              <a:solidFill>
                <a:srgbClr val="000000"/>
              </a:solidFill>
            </a:endParaRPr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0" y="152400"/>
            <a:ext cx="8686800" cy="914400"/>
          </a:xfrm>
          <a:prstGeom prst="rect">
            <a:avLst/>
          </a:prstGeom>
          <a:solidFill>
            <a:srgbClr val="D9CBA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endParaRPr lang="en-US" sz="2200" b="1" dirty="0">
              <a:solidFill>
                <a:srgbClr val="000000"/>
              </a:solidFill>
            </a:endParaRPr>
          </a:p>
        </p:txBody>
      </p:sp>
      <p:sp>
        <p:nvSpPr>
          <p:cNvPr id="432132" name="Text Box 4"/>
          <p:cNvSpPr txBox="1">
            <a:spLocks noChangeArrowheads="1"/>
          </p:cNvSpPr>
          <p:nvPr/>
        </p:nvSpPr>
        <p:spPr bwMode="auto">
          <a:xfrm>
            <a:off x="8158163" y="95250"/>
            <a:ext cx="184150" cy="57943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3200" b="1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432133" name="Rectangle 5"/>
          <p:cNvSpPr>
            <a:spLocks noChangeArrowheads="1"/>
          </p:cNvSpPr>
          <p:nvPr/>
        </p:nvSpPr>
        <p:spPr bwMode="auto">
          <a:xfrm>
            <a:off x="0" y="2286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600" b="1" dirty="0">
                <a:solidFill>
                  <a:srgbClr val="00326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Justicia </a:t>
            </a:r>
            <a:r>
              <a:rPr lang="en-US" sz="3600" b="1" dirty="0" err="1">
                <a:solidFill>
                  <a:srgbClr val="00326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Restaurativa</a:t>
            </a:r>
            <a:r>
              <a:rPr lang="en-US" sz="3600" b="1" dirty="0">
                <a:solidFill>
                  <a:srgbClr val="00326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y el Principio del </a:t>
            </a:r>
            <a:r>
              <a:rPr lang="en-US" sz="3600" b="1" dirty="0" err="1">
                <a:solidFill>
                  <a:srgbClr val="00326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Riesgo</a:t>
            </a:r>
            <a:endParaRPr lang="en-US" sz="3600" b="1" dirty="0">
              <a:solidFill>
                <a:srgbClr val="00326A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32134" name="Text Box 6"/>
          <p:cNvSpPr txBox="1">
            <a:spLocks noChangeArrowheads="1"/>
          </p:cNvSpPr>
          <p:nvPr/>
        </p:nvSpPr>
        <p:spPr bwMode="auto">
          <a:xfrm>
            <a:off x="8061325" y="19050"/>
            <a:ext cx="184150" cy="57943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3200" b="1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432135" name="Rectangle 7"/>
          <p:cNvSpPr>
            <a:spLocks noChangeArrowheads="1"/>
          </p:cNvSpPr>
          <p:nvPr/>
        </p:nvSpPr>
        <p:spPr bwMode="auto">
          <a:xfrm>
            <a:off x="76200" y="1524000"/>
            <a:ext cx="90678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1313" indent="-341313" fontAlgn="base">
              <a:spcBef>
                <a:spcPts val="1200"/>
              </a:spcBef>
              <a:spcAft>
                <a:spcPct val="0"/>
              </a:spcAft>
              <a:buClr>
                <a:srgbClr val="FF0000"/>
              </a:buClr>
              <a:buFontTx/>
              <a:buChar char="•"/>
              <a:defRPr/>
            </a:pPr>
            <a:r>
              <a:rPr lang="es-ES_tradnl" sz="3000" dirty="0"/>
              <a:t>Considerar las características del delito y la persona que lo cometió.</a:t>
            </a:r>
          </a:p>
          <a:p>
            <a:pPr marL="341313" indent="-341313" fontAlgn="base">
              <a:spcBef>
                <a:spcPts val="1200"/>
              </a:spcBef>
              <a:spcAft>
                <a:spcPct val="0"/>
              </a:spcAft>
              <a:buClr>
                <a:srgbClr val="FF0000"/>
              </a:buClr>
              <a:buFontTx/>
              <a:buChar char="•"/>
              <a:defRPr/>
            </a:pPr>
            <a:r>
              <a:rPr lang="es-ES_tradnl" sz="3000" dirty="0"/>
              <a:t>El </a:t>
            </a:r>
            <a:r>
              <a:rPr lang="es-ES_tradnl" sz="3000" u="sng" dirty="0"/>
              <a:t>riesgo pronóstico</a:t>
            </a:r>
            <a:r>
              <a:rPr lang="es-ES_tradnl" sz="3000" dirty="0"/>
              <a:t>, la </a:t>
            </a:r>
            <a:r>
              <a:rPr lang="es-ES_tradnl" sz="3000" u="sng" dirty="0"/>
              <a:t>necesidad criminógena,</a:t>
            </a:r>
            <a:r>
              <a:rPr lang="es-ES_tradnl" sz="3000" dirty="0"/>
              <a:t> y la </a:t>
            </a:r>
            <a:r>
              <a:rPr lang="es-ES_tradnl" sz="3000" u="sng" dirty="0"/>
              <a:t>necesidad de </a:t>
            </a:r>
            <a:r>
              <a:rPr lang="es-ES_tradnl" sz="3000" u="sng" dirty="0" err="1"/>
              <a:t>responsividad</a:t>
            </a:r>
            <a:r>
              <a:rPr lang="es-ES_tradnl" sz="3000" dirty="0"/>
              <a:t> indican qué nivel de supervisión y tratamiento es probable que se requiera para manejar un caso de manera exitosa y eficiente.</a:t>
            </a:r>
          </a:p>
          <a:p>
            <a:pPr marL="341313" indent="-341313" fontAlgn="base">
              <a:spcBef>
                <a:spcPts val="1200"/>
              </a:spcBef>
              <a:spcAft>
                <a:spcPct val="0"/>
              </a:spcAft>
              <a:buClr>
                <a:srgbClr val="FF0000"/>
              </a:buClr>
              <a:buFontTx/>
              <a:buChar char="•"/>
              <a:defRPr/>
            </a:pPr>
            <a:endParaRPr lang="en-US" sz="3000" b="1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marL="341313" indent="-341313" fontAlgn="base">
              <a:spcBef>
                <a:spcPts val="1200"/>
              </a:spcBef>
              <a:spcAft>
                <a:spcPct val="0"/>
              </a:spcAft>
              <a:buClr>
                <a:srgbClr val="FF0000"/>
              </a:buClr>
              <a:buFontTx/>
              <a:buChar char="•"/>
              <a:defRPr/>
            </a:pPr>
            <a:endParaRPr lang="en-US" sz="3000" b="1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74379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457200"/>
            <a:ext cx="8763000" cy="762000"/>
          </a:xfrm>
          <a:prstGeom prst="rect">
            <a:avLst/>
          </a:prstGeom>
          <a:solidFill>
            <a:schemeClr val="accent4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endParaRPr lang="en-US" sz="2200" b="1" dirty="0">
              <a:solidFill>
                <a:srgbClr val="000000"/>
              </a:solidFill>
            </a:endParaRPr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0" y="152400"/>
            <a:ext cx="8686800" cy="914400"/>
          </a:xfrm>
          <a:prstGeom prst="rect">
            <a:avLst/>
          </a:prstGeom>
          <a:solidFill>
            <a:srgbClr val="D9CBA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endParaRPr lang="en-US" sz="2200" b="1" dirty="0">
              <a:solidFill>
                <a:srgbClr val="000000"/>
              </a:solidFill>
            </a:endParaRPr>
          </a:p>
        </p:txBody>
      </p:sp>
      <p:sp>
        <p:nvSpPr>
          <p:cNvPr id="432132" name="Text Box 4"/>
          <p:cNvSpPr txBox="1">
            <a:spLocks noChangeArrowheads="1"/>
          </p:cNvSpPr>
          <p:nvPr/>
        </p:nvSpPr>
        <p:spPr bwMode="auto">
          <a:xfrm>
            <a:off x="8158163" y="95250"/>
            <a:ext cx="184150" cy="57943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3200" b="1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432133" name="Rectangle 5"/>
          <p:cNvSpPr>
            <a:spLocks noChangeArrowheads="1"/>
          </p:cNvSpPr>
          <p:nvPr/>
        </p:nvSpPr>
        <p:spPr bwMode="auto">
          <a:xfrm>
            <a:off x="76200" y="228600"/>
            <a:ext cx="8534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600" b="1" dirty="0">
                <a:solidFill>
                  <a:srgbClr val="00326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Principio del </a:t>
            </a:r>
            <a:r>
              <a:rPr lang="en-US" sz="3600" b="1" dirty="0" err="1">
                <a:solidFill>
                  <a:srgbClr val="00326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Riesgo</a:t>
            </a:r>
            <a:endParaRPr lang="en-US" sz="3600" b="1" dirty="0">
              <a:solidFill>
                <a:srgbClr val="00326A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32134" name="Text Box 6"/>
          <p:cNvSpPr txBox="1">
            <a:spLocks noChangeArrowheads="1"/>
          </p:cNvSpPr>
          <p:nvPr/>
        </p:nvSpPr>
        <p:spPr bwMode="auto">
          <a:xfrm>
            <a:off x="8061325" y="19050"/>
            <a:ext cx="184150" cy="57943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3200" b="1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432135" name="Rectangle 7"/>
          <p:cNvSpPr>
            <a:spLocks noChangeArrowheads="1"/>
          </p:cNvSpPr>
          <p:nvPr/>
        </p:nvSpPr>
        <p:spPr bwMode="auto">
          <a:xfrm>
            <a:off x="76200" y="1524000"/>
            <a:ext cx="90678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1313" indent="-341313" fontAlgn="base">
              <a:spcBef>
                <a:spcPts val="1200"/>
              </a:spcBef>
              <a:spcAft>
                <a:spcPct val="0"/>
              </a:spcAft>
              <a:buClr>
                <a:srgbClr val="FF0000"/>
              </a:buClr>
              <a:buFontTx/>
              <a:buChar char="•"/>
              <a:defRPr/>
            </a:pPr>
            <a:r>
              <a:rPr lang="es-ES_tradnl" sz="2800" u="sng" dirty="0">
                <a:latin typeface="Arial" charset="0"/>
              </a:rPr>
              <a:t>No</a:t>
            </a:r>
            <a:r>
              <a:rPr lang="es-ES_tradnl" sz="2800" dirty="0">
                <a:latin typeface="Arial" charset="0"/>
              </a:rPr>
              <a:t> necesariamente un riesgo de violencia o peligrosidad</a:t>
            </a:r>
          </a:p>
          <a:p>
            <a:pPr marL="341313" indent="-341313" fontAlgn="base">
              <a:spcBef>
                <a:spcPts val="2400"/>
              </a:spcBef>
              <a:spcAft>
                <a:spcPct val="0"/>
              </a:spcAft>
              <a:buClr>
                <a:srgbClr val="FF0000"/>
              </a:buClr>
              <a:buFontTx/>
              <a:buChar char="•"/>
              <a:defRPr/>
            </a:pPr>
            <a:r>
              <a:rPr lang="es-ES_tradnl" sz="2800" dirty="0">
                <a:latin typeface="Arial" charset="0"/>
              </a:rPr>
              <a:t>El riesgo significa esencialmente un incremento del riesgo de reincidencia, de falla en la comunidad, o de falta de éxito en el tratamiento.</a:t>
            </a:r>
          </a:p>
          <a:p>
            <a:pPr marL="341313" indent="-341313" fontAlgn="base">
              <a:spcBef>
                <a:spcPts val="2400"/>
              </a:spcBef>
              <a:spcAft>
                <a:spcPct val="0"/>
              </a:spcAft>
              <a:buClr>
                <a:srgbClr val="FF0000"/>
              </a:buClr>
              <a:buFontTx/>
              <a:buChar char="•"/>
              <a:defRPr/>
            </a:pPr>
            <a:r>
              <a:rPr lang="es-ES_tradnl" sz="2800" dirty="0">
                <a:latin typeface="Arial" charset="0"/>
              </a:rPr>
              <a:t>Si el nivel de riesgo es más alto, la intensidad de la supervisión y de responsabilidad también deben serlo, y </a:t>
            </a:r>
            <a:r>
              <a:rPr lang="es-ES_tradnl" sz="2800" u="sng" dirty="0">
                <a:latin typeface="Arial" charset="0"/>
              </a:rPr>
              <a:t>vice versa.</a:t>
            </a:r>
            <a:endParaRPr lang="es-ES_tradnl" sz="3000" b="1" u="sng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marL="341313" indent="-341313" fontAlgn="base">
              <a:spcBef>
                <a:spcPts val="1200"/>
              </a:spcBef>
              <a:spcAft>
                <a:spcPct val="0"/>
              </a:spcAft>
              <a:buClr>
                <a:srgbClr val="FF0000"/>
              </a:buClr>
              <a:buFontTx/>
              <a:buChar char="•"/>
              <a:defRPr/>
            </a:pPr>
            <a:endParaRPr lang="en-US" sz="3000" b="1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marL="341313" indent="-341313" fontAlgn="base">
              <a:spcBef>
                <a:spcPts val="1200"/>
              </a:spcBef>
              <a:spcAft>
                <a:spcPct val="0"/>
              </a:spcAft>
              <a:buClr>
                <a:srgbClr val="FF0000"/>
              </a:buClr>
              <a:buFontTx/>
              <a:buChar char="•"/>
              <a:defRPr/>
            </a:pPr>
            <a:endParaRPr lang="en-US" sz="3000" b="1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66359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0" y="457200"/>
            <a:ext cx="8763000" cy="762000"/>
          </a:xfrm>
          <a:prstGeom prst="rect">
            <a:avLst/>
          </a:prstGeom>
          <a:solidFill>
            <a:schemeClr val="accent4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endParaRPr lang="en-US" sz="2200" b="1" dirty="0">
              <a:solidFill>
                <a:srgbClr val="000000"/>
              </a:solidFill>
            </a:endParaRPr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0" y="152400"/>
            <a:ext cx="8686800" cy="914400"/>
          </a:xfrm>
          <a:prstGeom prst="rect">
            <a:avLst/>
          </a:prstGeom>
          <a:solidFill>
            <a:srgbClr val="D9CBA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endParaRPr lang="en-US" sz="2200" b="1" dirty="0">
              <a:solidFill>
                <a:srgbClr val="000000"/>
              </a:solidFill>
            </a:endParaRPr>
          </a:p>
        </p:txBody>
      </p:sp>
      <p:sp>
        <p:nvSpPr>
          <p:cNvPr id="432132" name="Text Box 4"/>
          <p:cNvSpPr txBox="1">
            <a:spLocks noChangeArrowheads="1"/>
          </p:cNvSpPr>
          <p:nvPr/>
        </p:nvSpPr>
        <p:spPr bwMode="auto">
          <a:xfrm>
            <a:off x="8158163" y="95250"/>
            <a:ext cx="184150" cy="57943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3200" b="1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432133" name="Rectangle 5"/>
          <p:cNvSpPr>
            <a:spLocks noChangeArrowheads="1"/>
          </p:cNvSpPr>
          <p:nvPr/>
        </p:nvSpPr>
        <p:spPr bwMode="auto">
          <a:xfrm>
            <a:off x="0" y="2286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600" b="1" dirty="0">
                <a:solidFill>
                  <a:srgbClr val="00326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Justicia </a:t>
            </a:r>
            <a:r>
              <a:rPr lang="en-US" sz="3600" b="1" dirty="0" err="1">
                <a:solidFill>
                  <a:srgbClr val="00326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Restaurativa</a:t>
            </a:r>
            <a:r>
              <a:rPr lang="en-US" sz="3600" b="1" dirty="0">
                <a:solidFill>
                  <a:srgbClr val="00326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y el Principio de </a:t>
            </a:r>
            <a:r>
              <a:rPr lang="en-US" sz="3600" b="1" dirty="0" err="1">
                <a:solidFill>
                  <a:srgbClr val="00326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Necesidad</a:t>
            </a:r>
            <a:endParaRPr lang="en-US" sz="3600" b="1" dirty="0">
              <a:solidFill>
                <a:srgbClr val="00326A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32134" name="Text Box 6"/>
          <p:cNvSpPr txBox="1">
            <a:spLocks noChangeArrowheads="1"/>
          </p:cNvSpPr>
          <p:nvPr/>
        </p:nvSpPr>
        <p:spPr bwMode="auto">
          <a:xfrm>
            <a:off x="8061325" y="19050"/>
            <a:ext cx="184150" cy="57943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3200" b="1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432135" name="Rectangle 7"/>
          <p:cNvSpPr>
            <a:spLocks noChangeArrowheads="1"/>
          </p:cNvSpPr>
          <p:nvPr/>
        </p:nvSpPr>
        <p:spPr bwMode="auto">
          <a:xfrm>
            <a:off x="76200" y="1524000"/>
            <a:ext cx="90678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1313" indent="-341313" fontAlgn="base">
              <a:spcBef>
                <a:spcPts val="2400"/>
              </a:spcBef>
              <a:spcAft>
                <a:spcPct val="0"/>
              </a:spcAft>
              <a:buClr>
                <a:srgbClr val="FF0000"/>
              </a:buClr>
              <a:buFontTx/>
              <a:buChar char="•"/>
              <a:defRPr/>
            </a:pPr>
            <a:r>
              <a:rPr lang="es-ES_tradnl" sz="2800" dirty="0">
                <a:latin typeface="Calibri" panose="020F0502020204030204" pitchFamily="34" charset="0"/>
                <a:cs typeface="Calibri" panose="020F0502020204030204" pitchFamily="34" charset="0"/>
              </a:rPr>
              <a:t>Síndromes clínicos o impedimentos funcionales (diagnóstico)</a:t>
            </a:r>
          </a:p>
          <a:p>
            <a:pPr marL="341313" indent="-341313" fontAlgn="base">
              <a:spcBef>
                <a:spcPts val="2400"/>
              </a:spcBef>
              <a:spcAft>
                <a:spcPct val="0"/>
              </a:spcAft>
              <a:buClr>
                <a:srgbClr val="FF0000"/>
              </a:buClr>
              <a:buFontTx/>
              <a:buChar char="•"/>
              <a:defRPr/>
            </a:pPr>
            <a:r>
              <a:rPr lang="es-ES_tradnl" sz="2800" dirty="0">
                <a:latin typeface="Calibri" panose="020F0502020204030204" pitchFamily="34" charset="0"/>
                <a:cs typeface="Calibri" panose="020F0502020204030204" pitchFamily="34" charset="0"/>
              </a:rPr>
              <a:t>Apuntar primero a necesidades criminógenas (adicciones) y de </a:t>
            </a:r>
            <a:r>
              <a:rPr lang="es-ES_tradnl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responsividad</a:t>
            </a:r>
            <a:r>
              <a:rPr lang="es-ES_tradnl" sz="2800" dirty="0">
                <a:latin typeface="Calibri" panose="020F0502020204030204" pitchFamily="34" charset="0"/>
                <a:cs typeface="Calibri" panose="020F0502020204030204" pitchFamily="34" charset="0"/>
              </a:rPr>
              <a:t> (enfermedades mentales) </a:t>
            </a:r>
          </a:p>
          <a:p>
            <a:pPr marL="341313" indent="-341313" fontAlgn="base">
              <a:spcBef>
                <a:spcPts val="2400"/>
              </a:spcBef>
              <a:spcAft>
                <a:spcPct val="0"/>
              </a:spcAft>
              <a:buClr>
                <a:srgbClr val="FF0000"/>
              </a:buClr>
              <a:buFontTx/>
              <a:buChar char="•"/>
              <a:defRPr/>
            </a:pPr>
            <a:r>
              <a:rPr lang="es-ES_tradnl" sz="2800" dirty="0">
                <a:latin typeface="Calibri" panose="020F0502020204030204" pitchFamily="34" charset="0"/>
                <a:cs typeface="Calibri" panose="020F0502020204030204" pitchFamily="34" charset="0"/>
              </a:rPr>
              <a:t>Mientras más alto sea el nivel de necesidad, la intensidad del tratamiento o la aplicación de servicios de rehabilitación también deben serlo, y </a:t>
            </a:r>
            <a:r>
              <a:rPr lang="es-ES_tradnl" sz="2800" u="sng" dirty="0">
                <a:latin typeface="Calibri" panose="020F0502020204030204" pitchFamily="34" charset="0"/>
                <a:cs typeface="Calibri" panose="020F0502020204030204" pitchFamily="34" charset="0"/>
              </a:rPr>
              <a:t>vice versa.</a:t>
            </a:r>
            <a:endParaRPr lang="es-ES_tradnl" sz="3000" b="1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marL="341313" indent="-341313" fontAlgn="base">
              <a:spcBef>
                <a:spcPts val="1200"/>
              </a:spcBef>
              <a:spcAft>
                <a:spcPct val="0"/>
              </a:spcAft>
              <a:buClr>
                <a:srgbClr val="FF0000"/>
              </a:buClr>
              <a:buFontTx/>
              <a:buChar char="•"/>
              <a:defRPr/>
            </a:pPr>
            <a:endParaRPr lang="en-US" sz="3000" b="1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marL="341313" indent="-341313" fontAlgn="base">
              <a:spcBef>
                <a:spcPts val="1200"/>
              </a:spcBef>
              <a:spcAft>
                <a:spcPct val="0"/>
              </a:spcAft>
              <a:buClr>
                <a:srgbClr val="FF0000"/>
              </a:buClr>
              <a:buFontTx/>
              <a:buChar char="•"/>
              <a:defRPr/>
            </a:pPr>
            <a:endParaRPr lang="en-US" sz="3000" b="1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1" y="662044"/>
            <a:ext cx="8991599" cy="553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Rectángulo 1">
            <a:extLst>
              <a:ext uri="{FF2B5EF4-FFF2-40B4-BE49-F238E27FC236}">
                <a16:creationId xmlns:a16="http://schemas.microsoft.com/office/drawing/2014/main" id="{D7823E90-91D0-DA41-ACA1-4D93D5154659}"/>
              </a:ext>
            </a:extLst>
          </p:cNvPr>
          <p:cNvSpPr/>
          <p:nvPr/>
        </p:nvSpPr>
        <p:spPr>
          <a:xfrm>
            <a:off x="228600" y="686133"/>
            <a:ext cx="6477000" cy="32855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2000" dirty="0">
                <a:solidFill>
                  <a:srgbClr val="C00000"/>
                </a:solidFill>
              </a:rPr>
              <a:t>Riesgos y Necesidades como un Modelo de Cuadrante</a:t>
            </a:r>
          </a:p>
        </p:txBody>
      </p:sp>
      <p:sp>
        <p:nvSpPr>
          <p:cNvPr id="3" name="Rectángulo redondeado 2">
            <a:extLst>
              <a:ext uri="{FF2B5EF4-FFF2-40B4-BE49-F238E27FC236}">
                <a16:creationId xmlns:a16="http://schemas.microsoft.com/office/drawing/2014/main" id="{F1F0D758-7CC4-914D-A392-171BA2399073}"/>
              </a:ext>
            </a:extLst>
          </p:cNvPr>
          <p:cNvSpPr/>
          <p:nvPr/>
        </p:nvSpPr>
        <p:spPr>
          <a:xfrm>
            <a:off x="228600" y="1175950"/>
            <a:ext cx="8686800" cy="4995917"/>
          </a:xfrm>
          <a:prstGeom prst="round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9234C2F2-134C-504C-8F82-A526B9DC52DA}"/>
              </a:ext>
            </a:extLst>
          </p:cNvPr>
          <p:cNvSpPr/>
          <p:nvPr/>
        </p:nvSpPr>
        <p:spPr>
          <a:xfrm>
            <a:off x="2286000" y="4254533"/>
            <a:ext cx="1409700" cy="104927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2400" dirty="0">
                <a:solidFill>
                  <a:schemeClr val="tx1"/>
                </a:solidFill>
              </a:rPr>
              <a:t>Baja</a:t>
            </a:r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E17C9E2F-7134-054F-986E-2C99DE714CCF}"/>
              </a:ext>
            </a:extLst>
          </p:cNvPr>
          <p:cNvSpPr/>
          <p:nvPr/>
        </p:nvSpPr>
        <p:spPr>
          <a:xfrm>
            <a:off x="2286000" y="2501932"/>
            <a:ext cx="1409700" cy="104927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2400" dirty="0">
                <a:solidFill>
                  <a:schemeClr val="tx1"/>
                </a:solidFill>
              </a:rPr>
              <a:t>Alta</a:t>
            </a:r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BF50039A-CD9B-CA46-8BAF-23AC87F4E61E}"/>
              </a:ext>
            </a:extLst>
          </p:cNvPr>
          <p:cNvSpPr/>
          <p:nvPr/>
        </p:nvSpPr>
        <p:spPr>
          <a:xfrm>
            <a:off x="838200" y="3026569"/>
            <a:ext cx="1811964" cy="17526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2400" b="1" dirty="0">
                <a:solidFill>
                  <a:schemeClr val="tx1"/>
                </a:solidFill>
              </a:rPr>
              <a:t>Necesidad Criminógena</a:t>
            </a:r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C5719924-464E-834A-8471-E482275BDCFC}"/>
              </a:ext>
            </a:extLst>
          </p:cNvPr>
          <p:cNvSpPr/>
          <p:nvPr/>
        </p:nvSpPr>
        <p:spPr>
          <a:xfrm>
            <a:off x="3949110" y="2150269"/>
            <a:ext cx="2362200" cy="1752600"/>
          </a:xfrm>
          <a:prstGeom prst="rect">
            <a:avLst/>
          </a:prstGeom>
          <a:solidFill>
            <a:srgbClr val="FF5050"/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CO" sz="1600" dirty="0">
                <a:solidFill>
                  <a:schemeClr val="tx1"/>
                </a:solidFill>
              </a:rPr>
              <a:t>Supervisión</a:t>
            </a:r>
          </a:p>
          <a:p>
            <a:endParaRPr lang="es-CO" sz="1600" dirty="0">
              <a:solidFill>
                <a:schemeClr val="tx1"/>
              </a:solidFill>
            </a:endParaRPr>
          </a:p>
          <a:p>
            <a:r>
              <a:rPr lang="es-CO" sz="1600" dirty="0">
                <a:solidFill>
                  <a:schemeClr val="tx1"/>
                </a:solidFill>
              </a:rPr>
              <a:t>Tratamiento</a:t>
            </a:r>
          </a:p>
          <a:p>
            <a:endParaRPr lang="es-CO" sz="1600" dirty="0">
              <a:solidFill>
                <a:schemeClr val="tx1"/>
              </a:solidFill>
            </a:endParaRPr>
          </a:p>
          <a:p>
            <a:r>
              <a:rPr lang="es-CO" sz="1600" dirty="0">
                <a:solidFill>
                  <a:schemeClr val="tx1"/>
                </a:solidFill>
              </a:rPr>
              <a:t>Habilitación pro-social</a:t>
            </a:r>
          </a:p>
          <a:p>
            <a:endParaRPr lang="es-CO" sz="1600" dirty="0">
              <a:solidFill>
                <a:schemeClr val="tx1"/>
              </a:solidFill>
            </a:endParaRPr>
          </a:p>
          <a:p>
            <a:r>
              <a:rPr lang="es-CO" sz="1600" dirty="0">
                <a:solidFill>
                  <a:schemeClr val="tx1"/>
                </a:solidFill>
              </a:rPr>
              <a:t>Habilitación adaptativa</a:t>
            </a:r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id="{012940CC-3A0E-F34E-8DDA-3F049803875F}"/>
              </a:ext>
            </a:extLst>
          </p:cNvPr>
          <p:cNvSpPr/>
          <p:nvPr/>
        </p:nvSpPr>
        <p:spPr>
          <a:xfrm>
            <a:off x="3949110" y="3902869"/>
            <a:ext cx="2362200" cy="1752600"/>
          </a:xfrm>
          <a:prstGeom prst="rect">
            <a:avLst/>
          </a:prstGeom>
          <a:solidFill>
            <a:srgbClr val="00B050"/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s-CO" sz="1600" dirty="0">
                <a:solidFill>
                  <a:srgbClr val="000000"/>
                </a:solidFill>
              </a:rPr>
              <a:t>Supervisión</a:t>
            </a:r>
          </a:p>
          <a:p>
            <a:pPr lvl="0"/>
            <a:endParaRPr lang="es-CO" sz="1600" dirty="0">
              <a:solidFill>
                <a:srgbClr val="000000"/>
              </a:solidFill>
            </a:endParaRPr>
          </a:p>
          <a:p>
            <a:pPr lvl="0"/>
            <a:r>
              <a:rPr lang="es-CO" sz="1600" dirty="0">
                <a:solidFill>
                  <a:srgbClr val="000000"/>
                </a:solidFill>
              </a:rPr>
              <a:t>Habilitación pro-social</a:t>
            </a:r>
          </a:p>
          <a:p>
            <a:pPr lvl="0"/>
            <a:endParaRPr lang="es-CO" sz="1600" dirty="0">
              <a:solidFill>
                <a:srgbClr val="000000"/>
              </a:solidFill>
            </a:endParaRPr>
          </a:p>
          <a:p>
            <a:pPr lvl="0"/>
            <a:r>
              <a:rPr lang="es-CO" sz="1600" dirty="0">
                <a:solidFill>
                  <a:srgbClr val="000000"/>
                </a:solidFill>
              </a:rPr>
              <a:t>(Habilitación adaptativa)</a:t>
            </a:r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EB1C9669-B5E4-594E-87D6-CA9C0EA229F1}"/>
              </a:ext>
            </a:extLst>
          </p:cNvPr>
          <p:cNvSpPr/>
          <p:nvPr/>
        </p:nvSpPr>
        <p:spPr>
          <a:xfrm>
            <a:off x="6298905" y="2150269"/>
            <a:ext cx="2362200" cy="1752600"/>
          </a:xfrm>
          <a:prstGeom prst="rect">
            <a:avLst/>
          </a:prstGeom>
          <a:solidFill>
            <a:srgbClr val="0070C0"/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s-CO" sz="1600" dirty="0">
                <a:solidFill>
                  <a:srgbClr val="000000"/>
                </a:solidFill>
              </a:rPr>
              <a:t>Tratamiento</a:t>
            </a:r>
          </a:p>
          <a:p>
            <a:pPr lvl="0"/>
            <a:endParaRPr lang="es-CO" sz="1600" dirty="0">
              <a:solidFill>
                <a:srgbClr val="000000"/>
              </a:solidFill>
            </a:endParaRPr>
          </a:p>
          <a:p>
            <a:pPr lvl="0"/>
            <a:r>
              <a:rPr lang="es-CO" sz="1600" dirty="0">
                <a:solidFill>
                  <a:srgbClr val="000000"/>
                </a:solidFill>
              </a:rPr>
              <a:t>(Habilitación pro-social)</a:t>
            </a:r>
          </a:p>
          <a:p>
            <a:pPr lvl="0"/>
            <a:endParaRPr lang="es-CO" sz="1600" dirty="0">
              <a:solidFill>
                <a:srgbClr val="000000"/>
              </a:solidFill>
            </a:endParaRPr>
          </a:p>
          <a:p>
            <a:pPr lvl="0"/>
            <a:r>
              <a:rPr lang="es-CO" sz="1600" dirty="0">
                <a:solidFill>
                  <a:srgbClr val="000000"/>
                </a:solidFill>
              </a:rPr>
              <a:t>Habilitación adaptativa</a:t>
            </a:r>
          </a:p>
        </p:txBody>
      </p:sp>
      <p:sp>
        <p:nvSpPr>
          <p:cNvPr id="13" name="Rectángulo 12">
            <a:extLst>
              <a:ext uri="{FF2B5EF4-FFF2-40B4-BE49-F238E27FC236}">
                <a16:creationId xmlns:a16="http://schemas.microsoft.com/office/drawing/2014/main" id="{03EAB53D-A065-5F4E-9531-3FFD24878CA1}"/>
              </a:ext>
            </a:extLst>
          </p:cNvPr>
          <p:cNvSpPr/>
          <p:nvPr/>
        </p:nvSpPr>
        <p:spPr>
          <a:xfrm>
            <a:off x="6298905" y="3902869"/>
            <a:ext cx="2362200" cy="1752600"/>
          </a:xfrm>
          <a:prstGeom prst="rect">
            <a:avLst/>
          </a:prstGeom>
          <a:solidFill>
            <a:srgbClr val="FFFF00"/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CO" sz="1600" dirty="0">
                <a:solidFill>
                  <a:schemeClr val="tx1"/>
                </a:solidFill>
              </a:rPr>
              <a:t>Prevención secundaria</a:t>
            </a:r>
          </a:p>
          <a:p>
            <a:endParaRPr lang="es-CO" sz="1600" dirty="0">
              <a:solidFill>
                <a:schemeClr val="tx1"/>
              </a:solidFill>
            </a:endParaRPr>
          </a:p>
          <a:p>
            <a:r>
              <a:rPr lang="es-CO" sz="1600" dirty="0">
                <a:solidFill>
                  <a:schemeClr val="tx1"/>
                </a:solidFill>
              </a:rPr>
              <a:t>Desvío</a:t>
            </a:r>
          </a:p>
        </p:txBody>
      </p:sp>
      <p:sp>
        <p:nvSpPr>
          <p:cNvPr id="14" name="Rectángulo 13">
            <a:extLst>
              <a:ext uri="{FF2B5EF4-FFF2-40B4-BE49-F238E27FC236}">
                <a16:creationId xmlns:a16="http://schemas.microsoft.com/office/drawing/2014/main" id="{4D1C3A38-8439-8D46-898C-26F7F77A24E5}"/>
              </a:ext>
            </a:extLst>
          </p:cNvPr>
          <p:cNvSpPr/>
          <p:nvPr/>
        </p:nvSpPr>
        <p:spPr>
          <a:xfrm>
            <a:off x="4425360" y="1914842"/>
            <a:ext cx="1409700" cy="688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2400" dirty="0">
                <a:solidFill>
                  <a:schemeClr val="tx1"/>
                </a:solidFill>
              </a:rPr>
              <a:t>Alta</a:t>
            </a:r>
          </a:p>
        </p:txBody>
      </p:sp>
      <p:sp>
        <p:nvSpPr>
          <p:cNvPr id="15" name="Rectángulo 14">
            <a:extLst>
              <a:ext uri="{FF2B5EF4-FFF2-40B4-BE49-F238E27FC236}">
                <a16:creationId xmlns:a16="http://schemas.microsoft.com/office/drawing/2014/main" id="{BFA30DAC-24B1-D849-A96B-F61D0168AA9F}"/>
              </a:ext>
            </a:extLst>
          </p:cNvPr>
          <p:cNvSpPr/>
          <p:nvPr/>
        </p:nvSpPr>
        <p:spPr>
          <a:xfrm>
            <a:off x="6775155" y="1949267"/>
            <a:ext cx="1409700" cy="688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2400" dirty="0">
                <a:solidFill>
                  <a:schemeClr val="tx1"/>
                </a:solidFill>
              </a:rPr>
              <a:t>Baja</a:t>
            </a:r>
          </a:p>
        </p:txBody>
      </p:sp>
      <p:sp>
        <p:nvSpPr>
          <p:cNvPr id="16" name="Rectángulo 15">
            <a:extLst>
              <a:ext uri="{FF2B5EF4-FFF2-40B4-BE49-F238E27FC236}">
                <a16:creationId xmlns:a16="http://schemas.microsoft.com/office/drawing/2014/main" id="{BE4C95B9-4A83-6F47-9047-1A85CC63D08F}"/>
              </a:ext>
            </a:extLst>
          </p:cNvPr>
          <p:cNvSpPr/>
          <p:nvPr/>
        </p:nvSpPr>
        <p:spPr>
          <a:xfrm>
            <a:off x="4596810" y="1312303"/>
            <a:ext cx="3429000" cy="32855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2400" b="1" dirty="0">
                <a:solidFill>
                  <a:schemeClr val="tx1"/>
                </a:solidFill>
              </a:rPr>
              <a:t>Riesgo Pronóstico</a:t>
            </a:r>
          </a:p>
        </p:txBody>
      </p:sp>
    </p:spTree>
    <p:extLst>
      <p:ext uri="{BB962C8B-B14F-4D97-AF65-F5344CB8AC3E}">
        <p14:creationId xmlns:p14="http://schemas.microsoft.com/office/powerpoint/2010/main" val="17163626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2" name="Line 14"/>
          <p:cNvSpPr>
            <a:spLocks noChangeShapeType="1"/>
          </p:cNvSpPr>
          <p:nvPr/>
        </p:nvSpPr>
        <p:spPr bwMode="auto">
          <a:xfrm flipV="1">
            <a:off x="203189" y="2286000"/>
            <a:ext cx="8636011" cy="3157400"/>
          </a:xfrm>
          <a:prstGeom prst="line">
            <a:avLst/>
          </a:prstGeom>
          <a:noFill/>
          <a:ln w="34925">
            <a:solidFill>
              <a:srgbClr val="00B050"/>
            </a:solidFill>
            <a:prstDash val="sysDot"/>
            <a:round/>
            <a:headEnd/>
            <a:tailEnd type="arrow" w="med" len="med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063" name="Line 15"/>
          <p:cNvSpPr>
            <a:spLocks noChangeShapeType="1"/>
          </p:cNvSpPr>
          <p:nvPr/>
        </p:nvSpPr>
        <p:spPr bwMode="auto">
          <a:xfrm>
            <a:off x="381000" y="2286000"/>
            <a:ext cx="8382950" cy="3205756"/>
          </a:xfrm>
          <a:prstGeom prst="line">
            <a:avLst/>
          </a:prstGeom>
          <a:noFill/>
          <a:ln w="34925">
            <a:solidFill>
              <a:srgbClr val="FF0000"/>
            </a:solidFill>
            <a:prstDash val="sysDot"/>
            <a:round/>
            <a:headEnd/>
            <a:tailEnd type="arrow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065" name="Text Box 17"/>
          <p:cNvSpPr txBox="1">
            <a:spLocks noChangeArrowheads="1"/>
          </p:cNvSpPr>
          <p:nvPr/>
        </p:nvSpPr>
        <p:spPr bwMode="auto">
          <a:xfrm>
            <a:off x="6934200" y="2438400"/>
            <a:ext cx="1295400" cy="838200"/>
          </a:xfrm>
          <a:prstGeom prst="rect">
            <a:avLst/>
          </a:prstGeom>
          <a:solidFill>
            <a:srgbClr val="003366"/>
          </a:solidFill>
          <a:ln w="9525">
            <a:noFill/>
            <a:miter lim="800000"/>
            <a:headEnd/>
            <a:tailEnd/>
          </a:ln>
        </p:spPr>
        <p:txBody>
          <a:bodyPr vert="horz" wrap="square" lIns="63413" tIns="31707" rIns="63413" bIns="31707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1" u="none" strike="noStrike" cap="none" normalizeH="0" baseline="0" dirty="0" err="1">
                <a:ln>
                  <a:noFill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latin typeface="Calibri" pitchFamily="34" charset="0"/>
                <a:cs typeface="Arial" pitchFamily="34" charset="0"/>
              </a:rPr>
              <a:t>Costo</a:t>
            </a:r>
            <a:r>
              <a:rPr kumimoji="0" lang="en-US" sz="1400" b="1" i="1" u="none" strike="noStrike" cap="none" normalizeH="0" baseline="0" dirty="0">
                <a:ln>
                  <a:noFill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latin typeface="Calibri" pitchFamily="34" charset="0"/>
                <a:cs typeface="Arial" pitchFamily="34" charset="0"/>
              </a:rPr>
              <a:t> a</a:t>
            </a:r>
            <a:r>
              <a:rPr kumimoji="0" lang="en-US" sz="1400" b="1" i="1" u="none" strike="noStrike" cap="none" normalizeH="0" dirty="0">
                <a:ln>
                  <a:noFill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en-US" sz="1400" b="1" i="1" u="none" strike="noStrike" cap="none" normalizeH="0" dirty="0" err="1">
                <a:ln>
                  <a:noFill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latin typeface="Calibri" pitchFamily="34" charset="0"/>
                <a:cs typeface="Arial" pitchFamily="34" charset="0"/>
              </a:rPr>
              <a:t>corto</a:t>
            </a:r>
            <a:r>
              <a:rPr kumimoji="0" lang="en-US" sz="1400" b="1" i="1" u="none" strike="noStrike" cap="none" normalizeH="0" dirty="0">
                <a:ln>
                  <a:noFill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en-US" sz="1400" b="1" i="1" u="none" strike="noStrike" cap="none" normalizeH="0" dirty="0" err="1">
                <a:ln>
                  <a:noFill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latin typeface="Calibri" pitchFamily="34" charset="0"/>
                <a:cs typeface="Arial" pitchFamily="34" charset="0"/>
              </a:rPr>
              <a:t>plazo</a:t>
            </a:r>
            <a:r>
              <a:rPr kumimoji="0" lang="en-US" sz="1400" b="1" i="1" u="none" strike="noStrike" cap="none" normalizeH="0" dirty="0">
                <a:ln>
                  <a:noFill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latin typeface="Calibri" pitchFamily="34" charset="0"/>
                <a:cs typeface="Arial" pitchFamily="34" charset="0"/>
              </a:rPr>
              <a:t> para los </a:t>
            </a:r>
            <a:r>
              <a:rPr kumimoji="0" lang="en-US" sz="1400" b="1" i="1" u="none" strike="noStrike" cap="none" normalizeH="0" dirty="0" err="1">
                <a:ln>
                  <a:noFill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latin typeface="Calibri" pitchFamily="34" charset="0"/>
                <a:cs typeface="Arial" pitchFamily="34" charset="0"/>
              </a:rPr>
              <a:t>contribuyentes</a:t>
            </a:r>
            <a:endParaRPr kumimoji="0" lang="en-US" sz="1400" b="0" i="0" u="none" strike="noStrike" cap="none" normalizeH="0" baseline="0" dirty="0">
              <a:ln>
                <a:noFill/>
              </a:ln>
              <a:solidFill>
                <a:schemeClr val="accent2">
                  <a:lumMod val="60000"/>
                  <a:lumOff val="4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66" name="Text Box 18"/>
          <p:cNvSpPr txBox="1">
            <a:spLocks noChangeArrowheads="1"/>
          </p:cNvSpPr>
          <p:nvPr/>
        </p:nvSpPr>
        <p:spPr bwMode="auto">
          <a:xfrm>
            <a:off x="914400" y="2438400"/>
            <a:ext cx="1219200" cy="838200"/>
          </a:xfrm>
          <a:prstGeom prst="rect">
            <a:avLst/>
          </a:prstGeom>
          <a:solidFill>
            <a:srgbClr val="003366"/>
          </a:solidFill>
          <a:ln w="9525">
            <a:noFill/>
            <a:miter lim="800000"/>
            <a:headEnd/>
            <a:tailEnd/>
          </a:ln>
        </p:spPr>
        <p:txBody>
          <a:bodyPr vert="horz" wrap="square" lIns="63413" tIns="31707" rIns="63413" bIns="31707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1" u="none" strike="noStrike" cap="none" normalizeH="0" baseline="0" dirty="0" err="1">
                <a:ln>
                  <a:noFill/>
                </a:ln>
                <a:solidFill>
                  <a:srgbClr val="FF9999"/>
                </a:solidFill>
                <a:effectLst/>
                <a:latin typeface="Calibri" pitchFamily="34" charset="0"/>
                <a:cs typeface="Arial" pitchFamily="34" charset="0"/>
              </a:rPr>
              <a:t>Riesgo</a:t>
            </a:r>
            <a:r>
              <a:rPr kumimoji="0" lang="en-US" sz="1400" b="1" i="1" u="none" strike="noStrike" cap="none" normalizeH="0" dirty="0">
                <a:ln>
                  <a:noFill/>
                </a:ln>
                <a:solidFill>
                  <a:srgbClr val="FF9999"/>
                </a:solidFill>
                <a:effectLst/>
                <a:latin typeface="Calibri" pitchFamily="34" charset="0"/>
                <a:cs typeface="Arial" pitchFamily="34" charset="0"/>
              </a:rPr>
              <a:t> a </a:t>
            </a:r>
            <a:r>
              <a:rPr kumimoji="0" lang="en-US" sz="1400" b="1" i="1" u="none" strike="noStrike" cap="none" normalizeH="0" dirty="0" err="1">
                <a:ln>
                  <a:noFill/>
                </a:ln>
                <a:solidFill>
                  <a:srgbClr val="FF9999"/>
                </a:solidFill>
                <a:effectLst/>
                <a:latin typeface="Calibri" pitchFamily="34" charset="0"/>
                <a:cs typeface="Arial" pitchFamily="34" charset="0"/>
              </a:rPr>
              <a:t>corto</a:t>
            </a:r>
            <a:r>
              <a:rPr kumimoji="0" lang="en-US" sz="1400" b="1" i="1" u="none" strike="noStrike" cap="none" normalizeH="0" dirty="0">
                <a:ln>
                  <a:noFill/>
                </a:ln>
                <a:solidFill>
                  <a:srgbClr val="FF9999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en-US" sz="1400" b="1" i="1" u="none" strike="noStrike" cap="none" normalizeH="0" dirty="0" err="1">
                <a:ln>
                  <a:noFill/>
                </a:ln>
                <a:solidFill>
                  <a:srgbClr val="FF9999"/>
                </a:solidFill>
                <a:effectLst/>
                <a:latin typeface="Calibri" pitchFamily="34" charset="0"/>
                <a:cs typeface="Arial" pitchFamily="34" charset="0"/>
              </a:rPr>
              <a:t>plazo</a:t>
            </a:r>
            <a:r>
              <a:rPr kumimoji="0" lang="en-US" sz="1400" b="1" i="1" u="none" strike="noStrike" cap="none" normalizeH="0" dirty="0">
                <a:ln>
                  <a:noFill/>
                </a:ln>
                <a:solidFill>
                  <a:srgbClr val="FF9999"/>
                </a:solidFill>
                <a:effectLst/>
                <a:latin typeface="Calibri" pitchFamily="34" charset="0"/>
                <a:cs typeface="Arial" pitchFamily="34" charset="0"/>
              </a:rPr>
              <a:t> de </a:t>
            </a:r>
            <a:r>
              <a:rPr kumimoji="0" lang="en-US" sz="1400" b="1" i="1" u="none" strike="noStrike" cap="none" normalizeH="0" dirty="0" err="1">
                <a:ln>
                  <a:noFill/>
                </a:ln>
                <a:solidFill>
                  <a:srgbClr val="FF9999"/>
                </a:solidFill>
                <a:effectLst/>
                <a:latin typeface="Calibri" pitchFamily="34" charset="0"/>
                <a:cs typeface="Arial" pitchFamily="34" charset="0"/>
              </a:rPr>
              <a:t>reincidencia</a:t>
            </a:r>
            <a:endParaRPr kumimoji="0" lang="en-US" sz="1400" b="0" i="0" u="none" strike="noStrike" cap="none" normalizeH="0" baseline="0" dirty="0">
              <a:ln>
                <a:noFill/>
              </a:ln>
              <a:solidFill>
                <a:srgbClr val="FF9999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5" name="Rectangle 2"/>
          <p:cNvSpPr>
            <a:spLocks noChangeArrowheads="1"/>
          </p:cNvSpPr>
          <p:nvPr/>
        </p:nvSpPr>
        <p:spPr bwMode="auto">
          <a:xfrm>
            <a:off x="0" y="457200"/>
            <a:ext cx="8763000" cy="762000"/>
          </a:xfrm>
          <a:prstGeom prst="rect">
            <a:avLst/>
          </a:prstGeom>
          <a:solidFill>
            <a:schemeClr val="accent4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endParaRPr lang="en-US" sz="2200" b="1" dirty="0">
              <a:solidFill>
                <a:srgbClr val="000000"/>
              </a:solidFill>
            </a:endParaRPr>
          </a:p>
        </p:txBody>
      </p:sp>
      <p:sp>
        <p:nvSpPr>
          <p:cNvPr id="46" name="Rectangle 3"/>
          <p:cNvSpPr>
            <a:spLocks noChangeArrowheads="1"/>
          </p:cNvSpPr>
          <p:nvPr/>
        </p:nvSpPr>
        <p:spPr bwMode="auto">
          <a:xfrm>
            <a:off x="0" y="152400"/>
            <a:ext cx="8686800" cy="914400"/>
          </a:xfrm>
          <a:prstGeom prst="rect">
            <a:avLst/>
          </a:prstGeom>
          <a:solidFill>
            <a:srgbClr val="D9CBA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endParaRPr lang="en-US" sz="2200" b="1" dirty="0">
              <a:solidFill>
                <a:srgbClr val="000000"/>
              </a:solidFill>
            </a:endParaRPr>
          </a:p>
        </p:txBody>
      </p:sp>
      <p:sp>
        <p:nvSpPr>
          <p:cNvPr id="47" name="Rectangle 5"/>
          <p:cNvSpPr>
            <a:spLocks noChangeArrowheads="1"/>
          </p:cNvSpPr>
          <p:nvPr/>
        </p:nvSpPr>
        <p:spPr bwMode="auto">
          <a:xfrm>
            <a:off x="76200" y="228600"/>
            <a:ext cx="8534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600" b="1" dirty="0" err="1">
                <a:solidFill>
                  <a:srgbClr val="00326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Cuándo</a:t>
            </a:r>
            <a:r>
              <a:rPr lang="en-US" sz="3600" b="1" dirty="0">
                <a:solidFill>
                  <a:srgbClr val="00326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600" b="1" dirty="0" err="1">
                <a:solidFill>
                  <a:srgbClr val="00326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intervenir</a:t>
            </a:r>
            <a:endParaRPr lang="en-US" sz="3600" b="1" dirty="0">
              <a:solidFill>
                <a:srgbClr val="00326A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pSp>
        <p:nvGrpSpPr>
          <p:cNvPr id="33" name="Group 32"/>
          <p:cNvGrpSpPr/>
          <p:nvPr/>
        </p:nvGrpSpPr>
        <p:grpSpPr>
          <a:xfrm>
            <a:off x="203189" y="1295400"/>
            <a:ext cx="8661422" cy="4255857"/>
            <a:chOff x="203189" y="1295400"/>
            <a:chExt cx="8661422" cy="4255857"/>
          </a:xfrm>
        </p:grpSpPr>
        <p:sp>
          <p:nvSpPr>
            <p:cNvPr id="2055" name="Freeform 7"/>
            <p:cNvSpPr>
              <a:spLocks/>
            </p:cNvSpPr>
            <p:nvPr/>
          </p:nvSpPr>
          <p:spPr bwMode="auto">
            <a:xfrm>
              <a:off x="203189" y="1999300"/>
              <a:ext cx="4368811" cy="3551007"/>
            </a:xfrm>
            <a:custGeom>
              <a:avLst/>
              <a:gdLst/>
              <a:ahLst/>
              <a:cxnLst>
                <a:cxn ang="0">
                  <a:pos x="2456" y="0"/>
                </a:cxn>
                <a:cxn ang="0">
                  <a:pos x="2358" y="3"/>
                </a:cxn>
                <a:cxn ang="0">
                  <a:pos x="2303" y="14"/>
                </a:cxn>
                <a:cxn ang="0">
                  <a:pos x="2239" y="30"/>
                </a:cxn>
                <a:cxn ang="0">
                  <a:pos x="2176" y="57"/>
                </a:cxn>
                <a:cxn ang="0">
                  <a:pos x="2105" y="98"/>
                </a:cxn>
                <a:cxn ang="0">
                  <a:pos x="2074" y="128"/>
                </a:cxn>
                <a:cxn ang="0">
                  <a:pos x="2047" y="153"/>
                </a:cxn>
                <a:cxn ang="0">
                  <a:pos x="2036" y="165"/>
                </a:cxn>
                <a:cxn ang="0">
                  <a:pos x="2026" y="180"/>
                </a:cxn>
                <a:cxn ang="0">
                  <a:pos x="2006" y="203"/>
                </a:cxn>
                <a:cxn ang="0">
                  <a:pos x="1996" y="219"/>
                </a:cxn>
                <a:cxn ang="0">
                  <a:pos x="1939" y="315"/>
                </a:cxn>
                <a:cxn ang="0">
                  <a:pos x="1909" y="383"/>
                </a:cxn>
                <a:cxn ang="0">
                  <a:pos x="1888" y="435"/>
                </a:cxn>
                <a:cxn ang="0">
                  <a:pos x="1871" y="488"/>
                </a:cxn>
                <a:cxn ang="0">
                  <a:pos x="1849" y="537"/>
                </a:cxn>
                <a:cxn ang="0">
                  <a:pos x="1843" y="561"/>
                </a:cxn>
                <a:cxn ang="0">
                  <a:pos x="1833" y="584"/>
                </a:cxn>
                <a:cxn ang="0">
                  <a:pos x="1804" y="683"/>
                </a:cxn>
                <a:cxn ang="0">
                  <a:pos x="1792" y="732"/>
                </a:cxn>
                <a:cxn ang="0">
                  <a:pos x="1786" y="762"/>
                </a:cxn>
                <a:cxn ang="0">
                  <a:pos x="1773" y="799"/>
                </a:cxn>
                <a:cxn ang="0">
                  <a:pos x="1745" y="943"/>
                </a:cxn>
                <a:cxn ang="0">
                  <a:pos x="1733" y="999"/>
                </a:cxn>
                <a:cxn ang="0">
                  <a:pos x="1725" y="1029"/>
                </a:cxn>
                <a:cxn ang="0">
                  <a:pos x="1717" y="1086"/>
                </a:cxn>
                <a:cxn ang="0">
                  <a:pos x="1673" y="1245"/>
                </a:cxn>
                <a:cxn ang="0">
                  <a:pos x="1668" y="1274"/>
                </a:cxn>
                <a:cxn ang="0">
                  <a:pos x="1600" y="1480"/>
                </a:cxn>
                <a:cxn ang="0">
                  <a:pos x="1551" y="1606"/>
                </a:cxn>
                <a:cxn ang="0">
                  <a:pos x="1361" y="1883"/>
                </a:cxn>
                <a:cxn ang="0">
                  <a:pos x="1303" y="1941"/>
                </a:cxn>
                <a:cxn ang="0">
                  <a:pos x="1266" y="1984"/>
                </a:cxn>
                <a:cxn ang="0">
                  <a:pos x="1116" y="2095"/>
                </a:cxn>
                <a:cxn ang="0">
                  <a:pos x="938" y="2191"/>
                </a:cxn>
                <a:cxn ang="0">
                  <a:pos x="476" y="2273"/>
                </a:cxn>
                <a:cxn ang="0">
                  <a:pos x="419" y="2276"/>
                </a:cxn>
                <a:cxn ang="0">
                  <a:pos x="0" y="2280"/>
                </a:cxn>
              </a:cxnLst>
              <a:rect l="0" t="0" r="r" b="b"/>
              <a:pathLst>
                <a:path w="2456" h="2288">
                  <a:moveTo>
                    <a:pt x="2456" y="0"/>
                  </a:moveTo>
                  <a:cubicBezTo>
                    <a:pt x="2440" y="1"/>
                    <a:pt x="2383" y="1"/>
                    <a:pt x="2358" y="3"/>
                  </a:cubicBezTo>
                  <a:cubicBezTo>
                    <a:pt x="2333" y="5"/>
                    <a:pt x="2323" y="10"/>
                    <a:pt x="2303" y="14"/>
                  </a:cubicBezTo>
                  <a:cubicBezTo>
                    <a:pt x="2283" y="18"/>
                    <a:pt x="2260" y="23"/>
                    <a:pt x="2239" y="30"/>
                  </a:cubicBezTo>
                  <a:cubicBezTo>
                    <a:pt x="2219" y="38"/>
                    <a:pt x="2198" y="46"/>
                    <a:pt x="2176" y="57"/>
                  </a:cubicBezTo>
                  <a:cubicBezTo>
                    <a:pt x="2154" y="68"/>
                    <a:pt x="2122" y="86"/>
                    <a:pt x="2105" y="98"/>
                  </a:cubicBezTo>
                  <a:cubicBezTo>
                    <a:pt x="2091" y="107"/>
                    <a:pt x="2087" y="117"/>
                    <a:pt x="2074" y="128"/>
                  </a:cubicBezTo>
                  <a:cubicBezTo>
                    <a:pt x="2067" y="134"/>
                    <a:pt x="2053" y="147"/>
                    <a:pt x="2047" y="153"/>
                  </a:cubicBezTo>
                  <a:cubicBezTo>
                    <a:pt x="2040" y="159"/>
                    <a:pt x="2044" y="160"/>
                    <a:pt x="2036" y="165"/>
                  </a:cubicBezTo>
                  <a:cubicBezTo>
                    <a:pt x="2031" y="171"/>
                    <a:pt x="2031" y="174"/>
                    <a:pt x="2026" y="180"/>
                  </a:cubicBezTo>
                  <a:cubicBezTo>
                    <a:pt x="2021" y="186"/>
                    <a:pt x="2011" y="197"/>
                    <a:pt x="2006" y="203"/>
                  </a:cubicBezTo>
                  <a:cubicBezTo>
                    <a:pt x="2001" y="209"/>
                    <a:pt x="2000" y="212"/>
                    <a:pt x="1996" y="219"/>
                  </a:cubicBezTo>
                  <a:cubicBezTo>
                    <a:pt x="1979" y="250"/>
                    <a:pt x="1959" y="286"/>
                    <a:pt x="1939" y="315"/>
                  </a:cubicBezTo>
                  <a:cubicBezTo>
                    <a:pt x="1925" y="335"/>
                    <a:pt x="1923" y="362"/>
                    <a:pt x="1909" y="383"/>
                  </a:cubicBezTo>
                  <a:cubicBezTo>
                    <a:pt x="1902" y="403"/>
                    <a:pt x="1894" y="418"/>
                    <a:pt x="1888" y="435"/>
                  </a:cubicBezTo>
                  <a:cubicBezTo>
                    <a:pt x="1882" y="452"/>
                    <a:pt x="1877" y="471"/>
                    <a:pt x="1871" y="488"/>
                  </a:cubicBezTo>
                  <a:cubicBezTo>
                    <a:pt x="1866" y="504"/>
                    <a:pt x="1855" y="521"/>
                    <a:pt x="1849" y="537"/>
                  </a:cubicBezTo>
                  <a:cubicBezTo>
                    <a:pt x="1844" y="549"/>
                    <a:pt x="1846" y="553"/>
                    <a:pt x="1843" y="561"/>
                  </a:cubicBezTo>
                  <a:cubicBezTo>
                    <a:pt x="1840" y="569"/>
                    <a:pt x="1839" y="564"/>
                    <a:pt x="1833" y="584"/>
                  </a:cubicBezTo>
                  <a:cubicBezTo>
                    <a:pt x="1823" y="616"/>
                    <a:pt x="1819" y="653"/>
                    <a:pt x="1804" y="683"/>
                  </a:cubicBezTo>
                  <a:cubicBezTo>
                    <a:pt x="1784" y="725"/>
                    <a:pt x="1816" y="631"/>
                    <a:pt x="1792" y="732"/>
                  </a:cubicBezTo>
                  <a:cubicBezTo>
                    <a:pt x="1789" y="746"/>
                    <a:pt x="1789" y="751"/>
                    <a:pt x="1786" y="762"/>
                  </a:cubicBezTo>
                  <a:cubicBezTo>
                    <a:pt x="1783" y="773"/>
                    <a:pt x="1780" y="769"/>
                    <a:pt x="1773" y="799"/>
                  </a:cubicBezTo>
                  <a:cubicBezTo>
                    <a:pt x="1768" y="823"/>
                    <a:pt x="1755" y="896"/>
                    <a:pt x="1745" y="943"/>
                  </a:cubicBezTo>
                  <a:cubicBezTo>
                    <a:pt x="1742" y="958"/>
                    <a:pt x="1733" y="999"/>
                    <a:pt x="1733" y="999"/>
                  </a:cubicBezTo>
                  <a:cubicBezTo>
                    <a:pt x="1731" y="1014"/>
                    <a:pt x="1728" y="1014"/>
                    <a:pt x="1725" y="1029"/>
                  </a:cubicBezTo>
                  <a:cubicBezTo>
                    <a:pt x="1722" y="1043"/>
                    <a:pt x="1726" y="1050"/>
                    <a:pt x="1717" y="1086"/>
                  </a:cubicBezTo>
                  <a:cubicBezTo>
                    <a:pt x="1707" y="1144"/>
                    <a:pt x="1697" y="1159"/>
                    <a:pt x="1673" y="1245"/>
                  </a:cubicBezTo>
                  <a:cubicBezTo>
                    <a:pt x="1688" y="1249"/>
                    <a:pt x="1658" y="1264"/>
                    <a:pt x="1668" y="1274"/>
                  </a:cubicBezTo>
                  <a:cubicBezTo>
                    <a:pt x="1655" y="1315"/>
                    <a:pt x="1622" y="1423"/>
                    <a:pt x="1600" y="1480"/>
                  </a:cubicBezTo>
                  <a:cubicBezTo>
                    <a:pt x="1581" y="1535"/>
                    <a:pt x="1591" y="1539"/>
                    <a:pt x="1551" y="1606"/>
                  </a:cubicBezTo>
                  <a:cubicBezTo>
                    <a:pt x="1524" y="1695"/>
                    <a:pt x="1430" y="1827"/>
                    <a:pt x="1361" y="1883"/>
                  </a:cubicBezTo>
                  <a:cubicBezTo>
                    <a:pt x="1339" y="1901"/>
                    <a:pt x="1330" y="1932"/>
                    <a:pt x="1303" y="1941"/>
                  </a:cubicBezTo>
                  <a:cubicBezTo>
                    <a:pt x="1286" y="1957"/>
                    <a:pt x="1297" y="1958"/>
                    <a:pt x="1266" y="1984"/>
                  </a:cubicBezTo>
                  <a:cubicBezTo>
                    <a:pt x="1235" y="2010"/>
                    <a:pt x="1171" y="2061"/>
                    <a:pt x="1116" y="2095"/>
                  </a:cubicBezTo>
                  <a:cubicBezTo>
                    <a:pt x="1068" y="2127"/>
                    <a:pt x="995" y="2173"/>
                    <a:pt x="938" y="2191"/>
                  </a:cubicBezTo>
                  <a:cubicBezTo>
                    <a:pt x="788" y="2239"/>
                    <a:pt x="632" y="2259"/>
                    <a:pt x="476" y="2273"/>
                  </a:cubicBezTo>
                  <a:cubicBezTo>
                    <a:pt x="390" y="2288"/>
                    <a:pt x="454" y="2273"/>
                    <a:pt x="419" y="2276"/>
                  </a:cubicBezTo>
                  <a:cubicBezTo>
                    <a:pt x="340" y="2277"/>
                    <a:pt x="32" y="2278"/>
                    <a:pt x="0" y="2280"/>
                  </a:cubicBezTo>
                </a:path>
              </a:pathLst>
            </a:custGeom>
            <a:noFill/>
            <a:ln w="34925">
              <a:solidFill>
                <a:srgbClr val="00B0F0"/>
              </a:solidFill>
              <a:prstDash val="dash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067" name="Text Box 19"/>
            <p:cNvSpPr txBox="1">
              <a:spLocks noChangeArrowheads="1"/>
            </p:cNvSpPr>
            <p:nvPr/>
          </p:nvSpPr>
          <p:spPr bwMode="auto">
            <a:xfrm>
              <a:off x="3705225" y="1295400"/>
              <a:ext cx="1676400" cy="5487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63413" tIns="31707" rIns="63413" bIns="31707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1" i="1" u="none" strike="noStrike" cap="none" normalizeH="0" baseline="0" dirty="0" err="1">
                  <a:ln>
                    <a:noFill/>
                  </a:ln>
                  <a:solidFill>
                    <a:schemeClr val="accent4">
                      <a:lumMod val="50000"/>
                    </a:schemeClr>
                  </a:solidFill>
                  <a:effectLst/>
                  <a:latin typeface="Calibri" pitchFamily="34" charset="0"/>
                  <a:cs typeface="Arial" pitchFamily="34" charset="0"/>
                </a:rPr>
                <a:t>Mejora</a:t>
              </a:r>
              <a:r>
                <a:rPr kumimoji="0" lang="en-US" sz="1400" b="1" i="1" u="none" strike="noStrike" cap="none" normalizeH="0" baseline="0" dirty="0">
                  <a:ln>
                    <a:noFill/>
                  </a:ln>
                  <a:solidFill>
                    <a:schemeClr val="accent4">
                      <a:lumMod val="50000"/>
                    </a:schemeClr>
                  </a:solidFill>
                  <a:effectLst/>
                  <a:latin typeface="Calibri" pitchFamily="34" charset="0"/>
                  <a:cs typeface="Arial" pitchFamily="34" charset="0"/>
                </a:rPr>
                <a:t> del </a:t>
              </a:r>
              <a:r>
                <a:rPr lang="en-US" sz="1400" b="1" i="1" dirty="0" err="1">
                  <a:solidFill>
                    <a:schemeClr val="accent4">
                      <a:lumMod val="50000"/>
                    </a:schemeClr>
                  </a:solidFill>
                  <a:latin typeface="Calibri" pitchFamily="34" charset="0"/>
                  <a:cs typeface="Arial" pitchFamily="34" charset="0"/>
                </a:rPr>
                <a:t>funcionamiento</a:t>
              </a:r>
              <a:r>
                <a:rPr lang="en-US" sz="1400" b="1" i="1" dirty="0">
                  <a:solidFill>
                    <a:schemeClr val="accent4">
                      <a:lumMod val="50000"/>
                    </a:schemeClr>
                  </a:solidFill>
                  <a:latin typeface="Calibri" pitchFamily="34" charset="0"/>
                  <a:cs typeface="Arial" pitchFamily="34" charset="0"/>
                </a:rPr>
                <a:t> del </a:t>
              </a:r>
              <a:r>
                <a:rPr lang="en-US" sz="1400" b="1" i="1" dirty="0" err="1">
                  <a:solidFill>
                    <a:schemeClr val="accent4">
                      <a:lumMod val="50000"/>
                    </a:schemeClr>
                  </a:solidFill>
                  <a:latin typeface="Calibri" pitchFamily="34" charset="0"/>
                  <a:cs typeface="Arial" pitchFamily="34" charset="0"/>
                </a:rPr>
                <a:t>individuo</a:t>
              </a:r>
              <a:endParaRPr kumimoji="0" lang="en-US" sz="1400" b="0" i="0" u="none" strike="noStrike" cap="none" normalizeH="0" baseline="0" dirty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" name="Freeform 7"/>
            <p:cNvSpPr>
              <a:spLocks/>
            </p:cNvSpPr>
            <p:nvPr/>
          </p:nvSpPr>
          <p:spPr bwMode="auto">
            <a:xfrm flipH="1">
              <a:off x="4495800" y="2000250"/>
              <a:ext cx="4368811" cy="3551007"/>
            </a:xfrm>
            <a:custGeom>
              <a:avLst/>
              <a:gdLst/>
              <a:ahLst/>
              <a:cxnLst>
                <a:cxn ang="0">
                  <a:pos x="2456" y="0"/>
                </a:cxn>
                <a:cxn ang="0">
                  <a:pos x="2358" y="3"/>
                </a:cxn>
                <a:cxn ang="0">
                  <a:pos x="2303" y="14"/>
                </a:cxn>
                <a:cxn ang="0">
                  <a:pos x="2239" y="30"/>
                </a:cxn>
                <a:cxn ang="0">
                  <a:pos x="2176" y="57"/>
                </a:cxn>
                <a:cxn ang="0">
                  <a:pos x="2105" y="98"/>
                </a:cxn>
                <a:cxn ang="0">
                  <a:pos x="2074" y="128"/>
                </a:cxn>
                <a:cxn ang="0">
                  <a:pos x="2047" y="153"/>
                </a:cxn>
                <a:cxn ang="0">
                  <a:pos x="2036" y="165"/>
                </a:cxn>
                <a:cxn ang="0">
                  <a:pos x="2026" y="180"/>
                </a:cxn>
                <a:cxn ang="0">
                  <a:pos x="2006" y="203"/>
                </a:cxn>
                <a:cxn ang="0">
                  <a:pos x="1996" y="219"/>
                </a:cxn>
                <a:cxn ang="0">
                  <a:pos x="1939" y="315"/>
                </a:cxn>
                <a:cxn ang="0">
                  <a:pos x="1909" y="383"/>
                </a:cxn>
                <a:cxn ang="0">
                  <a:pos x="1888" y="435"/>
                </a:cxn>
                <a:cxn ang="0">
                  <a:pos x="1871" y="488"/>
                </a:cxn>
                <a:cxn ang="0">
                  <a:pos x="1849" y="537"/>
                </a:cxn>
                <a:cxn ang="0">
                  <a:pos x="1843" y="561"/>
                </a:cxn>
                <a:cxn ang="0">
                  <a:pos x="1833" y="584"/>
                </a:cxn>
                <a:cxn ang="0">
                  <a:pos x="1804" y="683"/>
                </a:cxn>
                <a:cxn ang="0">
                  <a:pos x="1792" y="732"/>
                </a:cxn>
                <a:cxn ang="0">
                  <a:pos x="1786" y="762"/>
                </a:cxn>
                <a:cxn ang="0">
                  <a:pos x="1773" y="799"/>
                </a:cxn>
                <a:cxn ang="0">
                  <a:pos x="1745" y="943"/>
                </a:cxn>
                <a:cxn ang="0">
                  <a:pos x="1733" y="999"/>
                </a:cxn>
                <a:cxn ang="0">
                  <a:pos x="1725" y="1029"/>
                </a:cxn>
                <a:cxn ang="0">
                  <a:pos x="1717" y="1086"/>
                </a:cxn>
                <a:cxn ang="0">
                  <a:pos x="1673" y="1245"/>
                </a:cxn>
                <a:cxn ang="0">
                  <a:pos x="1668" y="1274"/>
                </a:cxn>
                <a:cxn ang="0">
                  <a:pos x="1600" y="1480"/>
                </a:cxn>
                <a:cxn ang="0">
                  <a:pos x="1551" y="1606"/>
                </a:cxn>
                <a:cxn ang="0">
                  <a:pos x="1361" y="1883"/>
                </a:cxn>
                <a:cxn ang="0">
                  <a:pos x="1303" y="1941"/>
                </a:cxn>
                <a:cxn ang="0">
                  <a:pos x="1266" y="1984"/>
                </a:cxn>
                <a:cxn ang="0">
                  <a:pos x="1116" y="2095"/>
                </a:cxn>
                <a:cxn ang="0">
                  <a:pos x="938" y="2191"/>
                </a:cxn>
                <a:cxn ang="0">
                  <a:pos x="476" y="2273"/>
                </a:cxn>
                <a:cxn ang="0">
                  <a:pos x="419" y="2276"/>
                </a:cxn>
                <a:cxn ang="0">
                  <a:pos x="0" y="2280"/>
                </a:cxn>
              </a:cxnLst>
              <a:rect l="0" t="0" r="r" b="b"/>
              <a:pathLst>
                <a:path w="2456" h="2288">
                  <a:moveTo>
                    <a:pt x="2456" y="0"/>
                  </a:moveTo>
                  <a:cubicBezTo>
                    <a:pt x="2440" y="1"/>
                    <a:pt x="2383" y="1"/>
                    <a:pt x="2358" y="3"/>
                  </a:cubicBezTo>
                  <a:cubicBezTo>
                    <a:pt x="2333" y="5"/>
                    <a:pt x="2323" y="10"/>
                    <a:pt x="2303" y="14"/>
                  </a:cubicBezTo>
                  <a:cubicBezTo>
                    <a:pt x="2283" y="18"/>
                    <a:pt x="2260" y="23"/>
                    <a:pt x="2239" y="30"/>
                  </a:cubicBezTo>
                  <a:cubicBezTo>
                    <a:pt x="2219" y="38"/>
                    <a:pt x="2198" y="46"/>
                    <a:pt x="2176" y="57"/>
                  </a:cubicBezTo>
                  <a:cubicBezTo>
                    <a:pt x="2154" y="68"/>
                    <a:pt x="2122" y="86"/>
                    <a:pt x="2105" y="98"/>
                  </a:cubicBezTo>
                  <a:cubicBezTo>
                    <a:pt x="2091" y="107"/>
                    <a:pt x="2087" y="117"/>
                    <a:pt x="2074" y="128"/>
                  </a:cubicBezTo>
                  <a:cubicBezTo>
                    <a:pt x="2067" y="134"/>
                    <a:pt x="2053" y="147"/>
                    <a:pt x="2047" y="153"/>
                  </a:cubicBezTo>
                  <a:cubicBezTo>
                    <a:pt x="2040" y="159"/>
                    <a:pt x="2044" y="160"/>
                    <a:pt x="2036" y="165"/>
                  </a:cubicBezTo>
                  <a:cubicBezTo>
                    <a:pt x="2031" y="171"/>
                    <a:pt x="2031" y="174"/>
                    <a:pt x="2026" y="180"/>
                  </a:cubicBezTo>
                  <a:cubicBezTo>
                    <a:pt x="2021" y="186"/>
                    <a:pt x="2011" y="197"/>
                    <a:pt x="2006" y="203"/>
                  </a:cubicBezTo>
                  <a:cubicBezTo>
                    <a:pt x="2001" y="209"/>
                    <a:pt x="2000" y="212"/>
                    <a:pt x="1996" y="219"/>
                  </a:cubicBezTo>
                  <a:cubicBezTo>
                    <a:pt x="1979" y="250"/>
                    <a:pt x="1959" y="286"/>
                    <a:pt x="1939" y="315"/>
                  </a:cubicBezTo>
                  <a:cubicBezTo>
                    <a:pt x="1925" y="335"/>
                    <a:pt x="1923" y="362"/>
                    <a:pt x="1909" y="383"/>
                  </a:cubicBezTo>
                  <a:cubicBezTo>
                    <a:pt x="1902" y="403"/>
                    <a:pt x="1894" y="418"/>
                    <a:pt x="1888" y="435"/>
                  </a:cubicBezTo>
                  <a:cubicBezTo>
                    <a:pt x="1882" y="452"/>
                    <a:pt x="1877" y="471"/>
                    <a:pt x="1871" y="488"/>
                  </a:cubicBezTo>
                  <a:cubicBezTo>
                    <a:pt x="1866" y="504"/>
                    <a:pt x="1855" y="521"/>
                    <a:pt x="1849" y="537"/>
                  </a:cubicBezTo>
                  <a:cubicBezTo>
                    <a:pt x="1844" y="549"/>
                    <a:pt x="1846" y="553"/>
                    <a:pt x="1843" y="561"/>
                  </a:cubicBezTo>
                  <a:cubicBezTo>
                    <a:pt x="1840" y="569"/>
                    <a:pt x="1839" y="564"/>
                    <a:pt x="1833" y="584"/>
                  </a:cubicBezTo>
                  <a:cubicBezTo>
                    <a:pt x="1823" y="616"/>
                    <a:pt x="1819" y="653"/>
                    <a:pt x="1804" y="683"/>
                  </a:cubicBezTo>
                  <a:cubicBezTo>
                    <a:pt x="1784" y="725"/>
                    <a:pt x="1816" y="631"/>
                    <a:pt x="1792" y="732"/>
                  </a:cubicBezTo>
                  <a:cubicBezTo>
                    <a:pt x="1789" y="746"/>
                    <a:pt x="1789" y="751"/>
                    <a:pt x="1786" y="762"/>
                  </a:cubicBezTo>
                  <a:cubicBezTo>
                    <a:pt x="1783" y="773"/>
                    <a:pt x="1780" y="769"/>
                    <a:pt x="1773" y="799"/>
                  </a:cubicBezTo>
                  <a:cubicBezTo>
                    <a:pt x="1768" y="823"/>
                    <a:pt x="1755" y="896"/>
                    <a:pt x="1745" y="943"/>
                  </a:cubicBezTo>
                  <a:cubicBezTo>
                    <a:pt x="1742" y="958"/>
                    <a:pt x="1733" y="999"/>
                    <a:pt x="1733" y="999"/>
                  </a:cubicBezTo>
                  <a:cubicBezTo>
                    <a:pt x="1731" y="1014"/>
                    <a:pt x="1728" y="1014"/>
                    <a:pt x="1725" y="1029"/>
                  </a:cubicBezTo>
                  <a:cubicBezTo>
                    <a:pt x="1722" y="1043"/>
                    <a:pt x="1726" y="1050"/>
                    <a:pt x="1717" y="1086"/>
                  </a:cubicBezTo>
                  <a:cubicBezTo>
                    <a:pt x="1707" y="1144"/>
                    <a:pt x="1697" y="1159"/>
                    <a:pt x="1673" y="1245"/>
                  </a:cubicBezTo>
                  <a:cubicBezTo>
                    <a:pt x="1688" y="1249"/>
                    <a:pt x="1658" y="1264"/>
                    <a:pt x="1668" y="1274"/>
                  </a:cubicBezTo>
                  <a:cubicBezTo>
                    <a:pt x="1655" y="1315"/>
                    <a:pt x="1622" y="1423"/>
                    <a:pt x="1600" y="1480"/>
                  </a:cubicBezTo>
                  <a:cubicBezTo>
                    <a:pt x="1581" y="1535"/>
                    <a:pt x="1591" y="1539"/>
                    <a:pt x="1551" y="1606"/>
                  </a:cubicBezTo>
                  <a:cubicBezTo>
                    <a:pt x="1524" y="1695"/>
                    <a:pt x="1430" y="1827"/>
                    <a:pt x="1361" y="1883"/>
                  </a:cubicBezTo>
                  <a:cubicBezTo>
                    <a:pt x="1339" y="1901"/>
                    <a:pt x="1330" y="1932"/>
                    <a:pt x="1303" y="1941"/>
                  </a:cubicBezTo>
                  <a:cubicBezTo>
                    <a:pt x="1286" y="1957"/>
                    <a:pt x="1297" y="1958"/>
                    <a:pt x="1266" y="1984"/>
                  </a:cubicBezTo>
                  <a:cubicBezTo>
                    <a:pt x="1235" y="2010"/>
                    <a:pt x="1171" y="2061"/>
                    <a:pt x="1116" y="2095"/>
                  </a:cubicBezTo>
                  <a:cubicBezTo>
                    <a:pt x="1068" y="2127"/>
                    <a:pt x="995" y="2173"/>
                    <a:pt x="938" y="2191"/>
                  </a:cubicBezTo>
                  <a:cubicBezTo>
                    <a:pt x="788" y="2239"/>
                    <a:pt x="632" y="2259"/>
                    <a:pt x="476" y="2273"/>
                  </a:cubicBezTo>
                  <a:cubicBezTo>
                    <a:pt x="390" y="2288"/>
                    <a:pt x="454" y="2273"/>
                    <a:pt x="419" y="2276"/>
                  </a:cubicBezTo>
                  <a:cubicBezTo>
                    <a:pt x="340" y="2277"/>
                    <a:pt x="32" y="2278"/>
                    <a:pt x="0" y="2280"/>
                  </a:cubicBezTo>
                </a:path>
              </a:pathLst>
            </a:custGeom>
            <a:noFill/>
            <a:ln w="34925">
              <a:solidFill>
                <a:srgbClr val="00B0F0"/>
              </a:solidFill>
              <a:prstDash val="dash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056" name="Line 8"/>
          <p:cNvSpPr>
            <a:spLocks noChangeShapeType="1"/>
          </p:cNvSpPr>
          <p:nvPr/>
        </p:nvSpPr>
        <p:spPr bwMode="auto">
          <a:xfrm>
            <a:off x="121172" y="5686194"/>
            <a:ext cx="8794228" cy="28806"/>
          </a:xfrm>
          <a:prstGeom prst="line">
            <a:avLst/>
          </a:prstGeom>
          <a:noFill/>
          <a:ln w="53975">
            <a:solidFill>
              <a:schemeClr val="bg1"/>
            </a:solidFill>
            <a:round/>
            <a:headEnd type="diamond" w="med" len="med"/>
            <a:tailEnd type="diamond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1882818" y="5715000"/>
            <a:ext cx="1236949" cy="2427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57791" tIns="28896" rIns="57791" bIns="28896" numCol="1" anchor="t" anchorCtr="0" compatLnSpc="1">
            <a:prstTxWarp prst="textNoShape">
              <a:avLst/>
            </a:prstTxWarp>
          </a:bodyPr>
          <a:lstStyle/>
          <a:p>
            <a:pPr lvl="0" algn="ctr" defTabSz="914400" fontAlgn="base">
              <a:spcBef>
                <a:spcPct val="0"/>
              </a:spcBef>
              <a:spcAft>
                <a:spcPts val="1000"/>
              </a:spcAft>
            </a:pPr>
            <a:r>
              <a:rPr lang="en-US" sz="1400" b="1" dirty="0" err="1">
                <a:latin typeface="Calibri" pitchFamily="34" charset="0"/>
                <a:cs typeface="Arial" pitchFamily="34" charset="0"/>
              </a:rPr>
              <a:t>Desvío</a:t>
            </a:r>
            <a:r>
              <a:rPr lang="en-US" sz="1400" b="1" dirty="0">
                <a:latin typeface="Calibri" pitchFamily="34" charset="0"/>
                <a:cs typeface="Arial" pitchFamily="34" charset="0"/>
              </a:rPr>
              <a:t> </a:t>
            </a:r>
            <a:r>
              <a:rPr kumimoji="0" lang="en-US" sz="1400" b="1" i="0" u="none" strike="noStrike" cap="none" normalizeH="0" baseline="0" dirty="0" err="1">
                <a:ln>
                  <a:noFill/>
                </a:ln>
                <a:effectLst/>
                <a:latin typeface="Calibri" pitchFamily="34" charset="0"/>
                <a:cs typeface="Arial" pitchFamily="34" charset="0"/>
              </a:rPr>
              <a:t>previo</a:t>
            </a:r>
            <a:r>
              <a:rPr kumimoji="0" lang="en-US" sz="1400" b="1" i="0" u="none" strike="noStrike" cap="none" normalizeH="0" baseline="0" dirty="0">
                <a:ln>
                  <a:noFill/>
                </a:ln>
                <a:effectLst/>
                <a:latin typeface="Calibri" pitchFamily="34" charset="0"/>
                <a:cs typeface="Arial" pitchFamily="34" charset="0"/>
              </a:rPr>
              <a:t> a un </a:t>
            </a:r>
            <a:r>
              <a:rPr kumimoji="0" lang="en-US" sz="1400" b="1" i="0" u="none" strike="noStrike" cap="none" normalizeH="0" baseline="0" dirty="0" err="1">
                <a:ln>
                  <a:noFill/>
                </a:ln>
                <a:effectLst/>
                <a:latin typeface="Calibri" pitchFamily="34" charset="0"/>
                <a:cs typeface="Arial" pitchFamily="34" charset="0"/>
              </a:rPr>
              <a:t>acuerdo</a:t>
            </a:r>
            <a:r>
              <a:rPr kumimoji="0" lang="en-US" sz="1400" b="1" i="0" u="none" strike="noStrike" cap="none" normalizeH="0" baseline="0" dirty="0">
                <a:ln>
                  <a:noFill/>
                </a:ln>
                <a:effectLst/>
                <a:latin typeface="Calibri" pitchFamily="34" charset="0"/>
                <a:cs typeface="Arial" pitchFamily="34" charset="0"/>
              </a:rPr>
              <a:t> </a:t>
            </a:r>
            <a:endParaRPr kumimoji="0" lang="en-US" sz="1400" b="0" i="0" u="none" strike="noStrike" cap="none" normalizeH="0" baseline="0" dirty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7" name="Text Box 9"/>
          <p:cNvSpPr txBox="1">
            <a:spLocks noChangeArrowheads="1"/>
          </p:cNvSpPr>
          <p:nvPr/>
        </p:nvSpPr>
        <p:spPr bwMode="auto">
          <a:xfrm>
            <a:off x="381000" y="5724525"/>
            <a:ext cx="1265918" cy="3155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57791" tIns="28896" rIns="57791" bIns="2889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err="1">
                <a:ln>
                  <a:noFill/>
                </a:ln>
                <a:effectLst/>
                <a:latin typeface="Calibri" pitchFamily="34" charset="0"/>
                <a:cs typeface="Arial" pitchFamily="34" charset="0"/>
              </a:rPr>
              <a:t>Desvío</a:t>
            </a:r>
            <a:r>
              <a:rPr kumimoji="0" lang="en-US" sz="1400" b="1" i="0" u="none" strike="noStrike" cap="none" normalizeH="0" baseline="0" dirty="0">
                <a:ln>
                  <a:noFill/>
                </a:ln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en-US" sz="1400" b="1" i="0" u="none" strike="noStrike" cap="none" normalizeH="0" baseline="0" dirty="0" err="1">
                <a:ln>
                  <a:noFill/>
                </a:ln>
                <a:effectLst/>
                <a:latin typeface="Calibri" pitchFamily="34" charset="0"/>
                <a:cs typeface="Arial" pitchFamily="34" charset="0"/>
              </a:rPr>
              <a:t>previo</a:t>
            </a:r>
            <a:r>
              <a:rPr kumimoji="0" lang="en-US" sz="1400" b="1" i="0" u="none" strike="noStrike" cap="none" normalizeH="0" baseline="0" dirty="0">
                <a:ln>
                  <a:noFill/>
                </a:ln>
                <a:effectLst/>
                <a:latin typeface="Calibri" pitchFamily="34" charset="0"/>
                <a:cs typeface="Arial" pitchFamily="34" charset="0"/>
              </a:rPr>
              <a:t> al </a:t>
            </a:r>
            <a:r>
              <a:rPr kumimoji="0" lang="en-US" sz="1400" b="1" i="0" u="none" strike="noStrike" cap="none" normalizeH="0" baseline="0" dirty="0" err="1">
                <a:ln>
                  <a:noFill/>
                </a:ln>
                <a:effectLst/>
                <a:latin typeface="Calibri" pitchFamily="34" charset="0"/>
                <a:cs typeface="Arial" pitchFamily="34" charset="0"/>
              </a:rPr>
              <a:t>arresto</a:t>
            </a:r>
            <a:endParaRPr kumimoji="0" lang="en-US" sz="1400" b="0" i="0" u="none" strike="noStrike" cap="none" normalizeH="0" baseline="0" dirty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3054942" y="5713821"/>
            <a:ext cx="1199644" cy="3155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57791" tIns="28896" rIns="57791" bIns="28896" numCol="1" anchor="t" anchorCtr="0" compatLnSpc="1">
            <a:prstTxWarp prst="textNoShape">
              <a:avLst/>
            </a:prstTxWarp>
          </a:bodyPr>
          <a:lstStyle/>
          <a:p>
            <a:pPr lvl="0" algn="ctr" defTabSz="914400" fontAlgn="base">
              <a:spcBef>
                <a:spcPct val="0"/>
              </a:spcBef>
              <a:spcAft>
                <a:spcPts val="1000"/>
              </a:spcAft>
            </a:pPr>
            <a:r>
              <a:rPr lang="en-US" sz="1400" b="1" dirty="0" err="1">
                <a:latin typeface="Calibri" pitchFamily="34" charset="0"/>
                <a:cs typeface="Arial" pitchFamily="34" charset="0"/>
              </a:rPr>
              <a:t>Desvío</a:t>
            </a:r>
            <a:r>
              <a:rPr lang="en-US" sz="1400" b="1" dirty="0">
                <a:latin typeface="Calibri" pitchFamily="34" charset="0"/>
                <a:cs typeface="Arial" pitchFamily="34" charset="0"/>
              </a:rPr>
              <a:t> posterior a un </a:t>
            </a:r>
            <a:r>
              <a:rPr lang="en-US" sz="1400" b="1" dirty="0" err="1">
                <a:latin typeface="Calibri" pitchFamily="34" charset="0"/>
                <a:cs typeface="Arial" pitchFamily="34" charset="0"/>
              </a:rPr>
              <a:t>acuerdo</a:t>
            </a:r>
            <a:r>
              <a:rPr lang="en-US" sz="1400" b="1" dirty="0">
                <a:latin typeface="Calibri" pitchFamily="34" charset="0"/>
                <a:cs typeface="Arial" pitchFamily="34" charset="0"/>
              </a:rPr>
              <a:t> 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68" name="Text Box 20"/>
          <p:cNvSpPr txBox="1">
            <a:spLocks noChangeArrowheads="1"/>
          </p:cNvSpPr>
          <p:nvPr/>
        </p:nvSpPr>
        <p:spPr bwMode="auto">
          <a:xfrm>
            <a:off x="7776049" y="5713821"/>
            <a:ext cx="1375251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57791" tIns="28896" rIns="57791" bIns="2889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err="1">
                <a:ln>
                  <a:noFill/>
                </a:ln>
                <a:effectLst/>
                <a:latin typeface="Calibri" pitchFamily="34" charset="0"/>
                <a:cs typeface="Arial" pitchFamily="34" charset="0"/>
              </a:rPr>
              <a:t>Sentencia</a:t>
            </a:r>
            <a:r>
              <a:rPr kumimoji="0" lang="en-US" sz="1400" b="1" i="0" u="none" strike="noStrike" cap="none" normalizeH="0" baseline="0" dirty="0">
                <a:ln>
                  <a:noFill/>
                </a:ln>
                <a:effectLst/>
                <a:latin typeface="Calibri" pitchFamily="34" charset="0"/>
                <a:cs typeface="Arial" pitchFamily="34" charset="0"/>
              </a:rPr>
              <a:t> a </a:t>
            </a:r>
            <a:r>
              <a:rPr kumimoji="0" lang="en-US" sz="1400" b="1" i="0" u="none" strike="noStrike" cap="none" normalizeH="0" baseline="0" dirty="0" err="1">
                <a:ln>
                  <a:noFill/>
                </a:ln>
                <a:effectLst/>
                <a:latin typeface="Calibri" pitchFamily="34" charset="0"/>
                <a:cs typeface="Arial" pitchFamily="34" charset="0"/>
              </a:rPr>
              <a:t>encarcelamiento</a:t>
            </a:r>
            <a:endParaRPr kumimoji="0" lang="en-US" sz="1400" b="0" i="0" u="none" strike="noStrike" cap="none" normalizeH="0" baseline="0" dirty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69" name="Text Box 21"/>
          <p:cNvSpPr txBox="1">
            <a:spLocks noChangeArrowheads="1"/>
          </p:cNvSpPr>
          <p:nvPr/>
        </p:nvSpPr>
        <p:spPr bwMode="auto">
          <a:xfrm>
            <a:off x="6081641" y="5686842"/>
            <a:ext cx="1694408" cy="7386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57791" tIns="28896" rIns="57791" bIns="28896" numCol="1" anchor="t" anchorCtr="0" compatLnSpc="1">
            <a:prstTxWarp prst="textNoShape">
              <a:avLst/>
            </a:prstTxWarp>
          </a:bodyPr>
          <a:lstStyle/>
          <a:p>
            <a:pPr lvl="0" algn="ctr" defTabSz="914400" fontAlgn="base">
              <a:spcBef>
                <a:spcPct val="0"/>
              </a:spcBef>
              <a:spcAft>
                <a:spcPts val="1000"/>
              </a:spcAft>
            </a:pPr>
            <a:r>
              <a:rPr lang="en-US" sz="1400" b="1" dirty="0" err="1">
                <a:latin typeface="Calibri" pitchFamily="34" charset="0"/>
                <a:cs typeface="Arial" pitchFamily="34" charset="0"/>
              </a:rPr>
              <a:t>Sentencia</a:t>
            </a:r>
            <a:r>
              <a:rPr lang="en-US" sz="1400" b="1" dirty="0">
                <a:latin typeface="Calibri" pitchFamily="34" charset="0"/>
                <a:cs typeface="Arial" pitchFamily="34" charset="0"/>
              </a:rPr>
              <a:t> a </a:t>
            </a:r>
            <a:r>
              <a:rPr lang="en-US" sz="1400" b="1" dirty="0" err="1">
                <a:latin typeface="Calibri" pitchFamily="34" charset="0"/>
                <a:cs typeface="Arial" pitchFamily="34" charset="0"/>
              </a:rPr>
              <a:t>castigo</a:t>
            </a:r>
            <a:r>
              <a:rPr lang="en-US" sz="1400" b="1" dirty="0">
                <a:latin typeface="Calibri" pitchFamily="34" charset="0"/>
                <a:cs typeface="Arial" pitchFamily="34" charset="0"/>
              </a:rPr>
              <a:t> </a:t>
            </a:r>
            <a:r>
              <a:rPr lang="en-US" sz="1400" b="1" dirty="0" err="1">
                <a:latin typeface="Calibri" pitchFamily="34" charset="0"/>
                <a:cs typeface="Arial" pitchFamily="34" charset="0"/>
              </a:rPr>
              <a:t>restrictivo</a:t>
            </a:r>
            <a:r>
              <a:rPr lang="en-US" sz="1400" b="1" dirty="0">
                <a:latin typeface="Calibri" pitchFamily="34" charset="0"/>
                <a:cs typeface="Arial" pitchFamily="34" charset="0"/>
              </a:rPr>
              <a:t> </a:t>
            </a:r>
            <a:r>
              <a:rPr lang="en-US" sz="1400" b="1" dirty="0" err="1">
                <a:latin typeface="Calibri" pitchFamily="34" charset="0"/>
                <a:cs typeface="Arial" pitchFamily="34" charset="0"/>
              </a:rPr>
              <a:t>intermedio</a:t>
            </a:r>
            <a:endParaRPr kumimoji="0" lang="en-US" sz="1400" b="0" i="0" u="none" strike="noStrike" cap="none" normalizeH="0" baseline="0" dirty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70" name="Text Box 22"/>
          <p:cNvSpPr txBox="1">
            <a:spLocks noChangeArrowheads="1"/>
          </p:cNvSpPr>
          <p:nvPr/>
        </p:nvSpPr>
        <p:spPr bwMode="auto">
          <a:xfrm>
            <a:off x="4237713" y="5665243"/>
            <a:ext cx="2007034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57791" tIns="28896" rIns="57791" bIns="28896" numCol="1" anchor="t" anchorCtr="0" compatLnSpc="1">
            <a:prstTxWarp prst="textNoShape">
              <a:avLst/>
            </a:prstTxWarp>
          </a:bodyPr>
          <a:lstStyle/>
          <a:p>
            <a:pPr lvl="0" algn="ctr" defTabSz="914400" fontAlgn="base">
              <a:spcBef>
                <a:spcPct val="0"/>
              </a:spcBef>
              <a:spcAft>
                <a:spcPts val="1000"/>
              </a:spcAft>
            </a:pPr>
            <a:r>
              <a:rPr lang="en-US" sz="1400" b="1" dirty="0" err="1">
                <a:latin typeface="Calibri" pitchFamily="34" charset="0"/>
                <a:cs typeface="Arial" pitchFamily="34" charset="0"/>
              </a:rPr>
              <a:t>Sentencia</a:t>
            </a:r>
            <a:r>
              <a:rPr lang="en-US" sz="1400" b="1" dirty="0">
                <a:latin typeface="Calibri" pitchFamily="34" charset="0"/>
                <a:cs typeface="Arial" pitchFamily="34" charset="0"/>
              </a:rPr>
              <a:t> a </a:t>
            </a:r>
            <a:r>
              <a:rPr lang="en-US" sz="1400" b="1" dirty="0" err="1">
                <a:latin typeface="Calibri" pitchFamily="34" charset="0"/>
                <a:cs typeface="Arial" pitchFamily="34" charset="0"/>
              </a:rPr>
              <a:t>libertad</a:t>
            </a:r>
            <a:r>
              <a:rPr lang="en-US" sz="1400" b="1" dirty="0">
                <a:latin typeface="Calibri" pitchFamily="34" charset="0"/>
                <a:cs typeface="Arial" pitchFamily="34" charset="0"/>
              </a:rPr>
              <a:t> </a:t>
            </a:r>
            <a:r>
              <a:rPr lang="en-US" sz="1400" b="1" dirty="0" err="1">
                <a:latin typeface="Calibri" pitchFamily="34" charset="0"/>
                <a:cs typeface="Arial" pitchFamily="34" charset="0"/>
              </a:rPr>
              <a:t>condicional</a:t>
            </a:r>
            <a:r>
              <a:rPr lang="en-US" sz="1400" b="1" dirty="0">
                <a:latin typeface="Calibri" pitchFamily="34" charset="0"/>
                <a:cs typeface="Arial" pitchFamily="34" charset="0"/>
              </a:rPr>
              <a:t> o </a:t>
            </a:r>
            <a:r>
              <a:rPr lang="en-US" sz="1400" b="1" dirty="0" err="1">
                <a:latin typeface="Calibri" pitchFamily="34" charset="0"/>
                <a:cs typeface="Arial" pitchFamily="34" charset="0"/>
              </a:rPr>
              <a:t>supervisión</a:t>
            </a:r>
            <a:r>
              <a:rPr lang="en-US" sz="1400" b="1" dirty="0">
                <a:latin typeface="Calibri" pitchFamily="34" charset="0"/>
                <a:cs typeface="Arial" pitchFamily="34" charset="0"/>
              </a:rPr>
              <a:t> </a:t>
            </a:r>
            <a:r>
              <a:rPr lang="en-US" sz="1400" b="1" dirty="0" err="1">
                <a:latin typeface="Calibri" pitchFamily="34" charset="0"/>
                <a:cs typeface="Arial" pitchFamily="34" charset="0"/>
              </a:rPr>
              <a:t>comunitaria</a:t>
            </a:r>
            <a:endParaRPr kumimoji="0" lang="en-US" sz="1400" b="0" i="0" u="none" strike="noStrike" cap="none" normalizeH="0" baseline="0" dirty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80" name="AutoShape 32"/>
          <p:cNvSpPr>
            <a:spLocks noChangeArrowheads="1"/>
          </p:cNvSpPr>
          <p:nvPr/>
        </p:nvSpPr>
        <p:spPr bwMode="auto">
          <a:xfrm rot="21433186">
            <a:off x="991129" y="5511563"/>
            <a:ext cx="404490" cy="192561"/>
          </a:xfrm>
          <a:prstGeom prst="curvedDownArrow">
            <a:avLst>
              <a:gd name="adj1" fmla="val 43545"/>
              <a:gd name="adj2" fmla="val 87090"/>
              <a:gd name="adj3" fmla="val 33333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081" name="AutoShape 33"/>
          <p:cNvSpPr>
            <a:spLocks noChangeArrowheads="1"/>
          </p:cNvSpPr>
          <p:nvPr/>
        </p:nvSpPr>
        <p:spPr bwMode="auto">
          <a:xfrm rot="21433186">
            <a:off x="2214232" y="5496097"/>
            <a:ext cx="404490" cy="192561"/>
          </a:xfrm>
          <a:prstGeom prst="curvedDownArrow">
            <a:avLst>
              <a:gd name="adj1" fmla="val 43545"/>
              <a:gd name="adj2" fmla="val 87090"/>
              <a:gd name="adj3" fmla="val 33333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082" name="AutoShape 34"/>
          <p:cNvSpPr>
            <a:spLocks noChangeArrowheads="1"/>
          </p:cNvSpPr>
          <p:nvPr/>
        </p:nvSpPr>
        <p:spPr bwMode="auto">
          <a:xfrm rot="21433186">
            <a:off x="3609580" y="5496097"/>
            <a:ext cx="404490" cy="192561"/>
          </a:xfrm>
          <a:prstGeom prst="curvedDownArrow">
            <a:avLst>
              <a:gd name="adj1" fmla="val 43545"/>
              <a:gd name="adj2" fmla="val 87090"/>
              <a:gd name="adj3" fmla="val 33333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083" name="AutoShape 35"/>
          <p:cNvSpPr>
            <a:spLocks noChangeArrowheads="1"/>
          </p:cNvSpPr>
          <p:nvPr/>
        </p:nvSpPr>
        <p:spPr bwMode="auto">
          <a:xfrm rot="21433186">
            <a:off x="4957432" y="5505621"/>
            <a:ext cx="404490" cy="192561"/>
          </a:xfrm>
          <a:prstGeom prst="curvedDownArrow">
            <a:avLst>
              <a:gd name="adj1" fmla="val 43545"/>
              <a:gd name="adj2" fmla="val 87090"/>
              <a:gd name="adj3" fmla="val 33333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084" name="AutoShape 36"/>
          <p:cNvSpPr>
            <a:spLocks noChangeArrowheads="1"/>
          </p:cNvSpPr>
          <p:nvPr/>
        </p:nvSpPr>
        <p:spPr bwMode="auto">
          <a:xfrm rot="21433186">
            <a:off x="6557631" y="5515147"/>
            <a:ext cx="404490" cy="192561"/>
          </a:xfrm>
          <a:prstGeom prst="curvedDownArrow">
            <a:avLst>
              <a:gd name="adj1" fmla="val 43545"/>
              <a:gd name="adj2" fmla="val 87090"/>
              <a:gd name="adj3" fmla="val 33333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1" name="AutoShape 36"/>
          <p:cNvSpPr>
            <a:spLocks noChangeArrowheads="1"/>
          </p:cNvSpPr>
          <p:nvPr/>
        </p:nvSpPr>
        <p:spPr bwMode="auto">
          <a:xfrm rot="21433186">
            <a:off x="8088768" y="5516223"/>
            <a:ext cx="404490" cy="185794"/>
          </a:xfrm>
          <a:prstGeom prst="curvedDownArrow">
            <a:avLst>
              <a:gd name="adj1" fmla="val 43545"/>
              <a:gd name="adj2" fmla="val 87090"/>
              <a:gd name="adj3" fmla="val 33333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6" name="Text Box 30">
            <a:extLst>
              <a:ext uri="{FF2B5EF4-FFF2-40B4-BE49-F238E27FC236}">
                <a16:creationId xmlns:a16="http://schemas.microsoft.com/office/drawing/2014/main" id="{F4499E97-9E91-4978-A9C5-11DFADB7CC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81832" y="3960908"/>
            <a:ext cx="2590799" cy="394781"/>
          </a:xfrm>
          <a:prstGeom prst="rect">
            <a:avLst/>
          </a:prstGeom>
          <a:solidFill>
            <a:srgbClr val="B8CCE4"/>
          </a:solidFill>
          <a:ln w="38100">
            <a:solidFill>
              <a:srgbClr val="003366"/>
            </a:solidFill>
            <a:miter lim="800000"/>
            <a:headEnd/>
            <a:tailEnd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 vert="horz" wrap="square" lIns="63413" tIns="31707" rIns="63413" bIns="31707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sz="1100" b="1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&lt;------------ </a:t>
            </a:r>
            <a:r>
              <a:rPr kumimoji="0" lang="es-ES_tradnl" sz="1100" b="1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libri" pitchFamily="34" charset="0"/>
                <a:cs typeface="Arial" pitchFamily="34" charset="0"/>
              </a:rPr>
              <a:t>Disuasión delantera</a:t>
            </a:r>
            <a:endParaRPr kumimoji="0" lang="es-ES_tradnl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Text Box 31">
            <a:extLst>
              <a:ext uri="{FF2B5EF4-FFF2-40B4-BE49-F238E27FC236}">
                <a16:creationId xmlns:a16="http://schemas.microsoft.com/office/drawing/2014/main" id="{3C289393-0BC8-4DFD-8D15-08E98EF7F3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76049" y="4434272"/>
            <a:ext cx="1295401" cy="567614"/>
          </a:xfrm>
          <a:prstGeom prst="rect">
            <a:avLst/>
          </a:prstGeom>
          <a:solidFill>
            <a:srgbClr val="D99594"/>
          </a:solidFill>
          <a:ln w="9525">
            <a:solidFill>
              <a:srgbClr val="003366"/>
            </a:solidFill>
            <a:miter lim="800000"/>
            <a:headEnd/>
            <a:tailEnd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 vert="horz" wrap="square" lIns="63413" tIns="31707" rIns="63413" bIns="31707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Reingreso</a:t>
            </a:r>
            <a:r>
              <a:rPr kumimoji="0" lang="en-US" sz="1100" b="1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en-US" sz="1100" b="1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trasero</a:t>
            </a:r>
            <a:r>
              <a:rPr kumimoji="0" lang="en-US" sz="1100" b="1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-------&gt; </a:t>
            </a:r>
            <a:endParaRPr kumimoji="0" 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268041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0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0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0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0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2" grpId="0" animBg="1"/>
      <p:bldP spid="2063" grpId="0" animBg="1"/>
      <p:bldP spid="2065" grpId="0" animBg="1"/>
      <p:bldP spid="2066" grpId="0" animBg="1"/>
      <p:bldP spid="2081" grpId="0" animBg="1"/>
      <p:bldP spid="2082" grpId="0" animBg="1"/>
      <p:bldP spid="2083" grpId="0" animBg="1"/>
      <p:bldP spid="2084" grpId="0" animBg="1"/>
      <p:bldP spid="41" grpId="0" animBg="1"/>
      <p:bldP spid="26" grpId="0" animBg="1"/>
      <p:bldP spid="2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0" y="381000"/>
            <a:ext cx="9220200" cy="5791200"/>
            <a:chOff x="0" y="381000"/>
            <a:chExt cx="9144000" cy="6442144"/>
          </a:xfrm>
        </p:grpSpPr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1594" y="381000"/>
              <a:ext cx="9095154" cy="5943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" name="Picture 3" descr="C:\Users\ashleyh\Dropbox\ONDCP ARK\Post Summit\Report\ARK Updated.JP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0" y="838200"/>
              <a:ext cx="9144000" cy="5984944"/>
            </a:xfrm>
            <a:prstGeom prst="rect">
              <a:avLst/>
            </a:prstGeom>
            <a:noFill/>
          </p:spPr>
        </p:pic>
      </p:grpSp>
      <p:sp>
        <p:nvSpPr>
          <p:cNvPr id="6" name="TextBox 5">
            <a:extLst>
              <a:ext uri="{FF2B5EF4-FFF2-40B4-BE49-F238E27FC236}">
                <a16:creationId xmlns:a16="http://schemas.microsoft.com/office/drawing/2014/main" id="{3FDF75F6-9649-460D-9BC0-4AF1091E3ED9}"/>
              </a:ext>
            </a:extLst>
          </p:cNvPr>
          <p:cNvSpPr txBox="1"/>
          <p:nvPr/>
        </p:nvSpPr>
        <p:spPr>
          <a:xfrm>
            <a:off x="381000" y="5354699"/>
            <a:ext cx="474511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dirty="0">
                <a:hlinkClick r:id="rId5"/>
              </a:rPr>
              <a:t>https://ark.nadcp.org/</a:t>
            </a:r>
            <a:endParaRPr lang="en-US" sz="2800" dirty="0"/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9638CBDA-1439-594A-A6E3-6EF50059B23E}"/>
              </a:ext>
            </a:extLst>
          </p:cNvPr>
          <p:cNvSpPr/>
          <p:nvPr/>
        </p:nvSpPr>
        <p:spPr>
          <a:xfrm>
            <a:off x="228600" y="406274"/>
            <a:ext cx="6477000" cy="32855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2000" dirty="0">
                <a:solidFill>
                  <a:srgbClr val="C00000"/>
                </a:solidFill>
              </a:rPr>
              <a:t>Modelo de cuadrante aplicado en cada intersección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609600" y="1981200"/>
            <a:ext cx="6413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457200" indent="-457200" algn="l" eaLnBrk="1" hangingPunct="1">
              <a:spcBef>
                <a:spcPct val="0"/>
              </a:spcBef>
              <a:buClr>
                <a:srgbClr val="E1DD89"/>
              </a:buClr>
              <a:buFontTx/>
              <a:buChar char="•"/>
            </a:pPr>
            <a:endParaRPr lang="en-US" sz="2800" b="0" dirty="0">
              <a:solidFill>
                <a:srgbClr val="FFFFFF"/>
              </a:solidFill>
              <a:latin typeface="Arial Black" pitchFamily="34" charset="0"/>
            </a:endParaRP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-1" y="381000"/>
            <a:ext cx="8763000" cy="1305905"/>
            <a:chOff x="0" y="288"/>
            <a:chExt cx="5520" cy="595"/>
          </a:xfrm>
        </p:grpSpPr>
        <p:sp>
          <p:nvSpPr>
            <p:cNvPr id="261124" name="Rectangle 4"/>
            <p:cNvSpPr>
              <a:spLocks noChangeArrowheads="1"/>
            </p:cNvSpPr>
            <p:nvPr/>
          </p:nvSpPr>
          <p:spPr bwMode="auto">
            <a:xfrm>
              <a:off x="0" y="340"/>
              <a:ext cx="5520" cy="543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61125" name="Rectangle 5"/>
            <p:cNvSpPr>
              <a:spLocks noChangeArrowheads="1"/>
            </p:cNvSpPr>
            <p:nvPr/>
          </p:nvSpPr>
          <p:spPr bwMode="auto">
            <a:xfrm>
              <a:off x="0" y="288"/>
              <a:ext cx="5472" cy="500"/>
            </a:xfrm>
            <a:prstGeom prst="rect">
              <a:avLst/>
            </a:prstGeom>
            <a:solidFill>
              <a:srgbClr val="D9CBA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261136" name="Text Box 16"/>
          <p:cNvSpPr txBox="1">
            <a:spLocks noChangeArrowheads="1"/>
          </p:cNvSpPr>
          <p:nvPr/>
        </p:nvSpPr>
        <p:spPr bwMode="auto">
          <a:xfrm>
            <a:off x="381001" y="392200"/>
            <a:ext cx="81534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es-ES_tradnl" sz="3600" b="1" dirty="0">
                <a:solidFill>
                  <a:srgbClr val="00326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Alternativas al Encarcelamiento para Delitos Relacionados a las Drogas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-15950" y="1706659"/>
            <a:ext cx="9067800" cy="27392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s-ES_tradnl" sz="3600" dirty="0">
                <a:latin typeface="Calibri" panose="020F0502020204030204" pitchFamily="34" charset="0"/>
                <a:cs typeface="Calibri" panose="020F0502020204030204" pitchFamily="34" charset="0"/>
              </a:rPr>
              <a:t>Tratamiento bajo supervisión judicial, justicia terapéutica, y género en el sistema de justicia penal:  </a:t>
            </a:r>
          </a:p>
          <a:p>
            <a:pPr algn="ctr">
              <a:defRPr/>
            </a:pPr>
            <a:r>
              <a:rPr lang="es-ES_tradnl" sz="32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Justicia Restaurativa y el Principio de Riesgo/Necesidad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DCCEE15-4772-4B35-869F-5FAAB68ABB7D}"/>
              </a:ext>
            </a:extLst>
          </p:cNvPr>
          <p:cNvSpPr txBox="1"/>
          <p:nvPr/>
        </p:nvSpPr>
        <p:spPr>
          <a:xfrm>
            <a:off x="-1138816" y="4495800"/>
            <a:ext cx="1028281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Terrence</a:t>
            </a:r>
            <a:r>
              <a:rPr lang="es-ES_tradnl" sz="2400" dirty="0">
                <a:latin typeface="Calibri" panose="020F0502020204030204" pitchFamily="34" charset="0"/>
                <a:cs typeface="Calibri" panose="020F0502020204030204" pitchFamily="34" charset="0"/>
              </a:rPr>
              <a:t> D. </a:t>
            </a:r>
            <a:r>
              <a:rPr lang="es-ES_tradnl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Walton</a:t>
            </a:r>
            <a:r>
              <a:rPr lang="es-ES_tradnl" sz="2400" dirty="0">
                <a:latin typeface="Calibri" panose="020F0502020204030204" pitchFamily="34" charset="0"/>
                <a:cs typeface="Calibri" panose="020F0502020204030204" pitchFamily="34" charset="0"/>
              </a:rPr>
              <a:t>, MSW</a:t>
            </a:r>
          </a:p>
          <a:p>
            <a:pPr algn="ctr"/>
            <a:r>
              <a:rPr lang="es-ES_tradnl" sz="2400" dirty="0">
                <a:latin typeface="Calibri" panose="020F0502020204030204" pitchFamily="34" charset="0"/>
                <a:cs typeface="Calibri" panose="020F0502020204030204" pitchFamily="34" charset="0"/>
              </a:rPr>
              <a:t>Jefe de Operaciones</a:t>
            </a:r>
          </a:p>
          <a:p>
            <a:pPr algn="ctr"/>
            <a:r>
              <a:rPr lang="es-ES_tradnl" sz="2400" dirty="0">
                <a:latin typeface="Calibri" panose="020F0502020204030204" pitchFamily="34" charset="0"/>
                <a:cs typeface="Calibri" panose="020F0502020204030204" pitchFamily="34" charset="0"/>
              </a:rPr>
              <a:t>Asociación Nacional de Profesionales de Tribunales de Drogas </a:t>
            </a:r>
          </a:p>
          <a:p>
            <a:pPr algn="ctr"/>
            <a:r>
              <a:rPr lang="es-ES_tradnl" sz="2400" dirty="0">
                <a:latin typeface="Calibri" panose="020F0502020204030204" pitchFamily="34" charset="0"/>
                <a:cs typeface="Calibri" panose="020F0502020204030204" pitchFamily="34" charset="0"/>
              </a:rPr>
              <a:t>(NADCP por su sigla en inglés)</a:t>
            </a:r>
          </a:p>
          <a:p>
            <a:pPr algn="ctr"/>
            <a:r>
              <a:rPr lang="es-ES_tradnl" sz="2400" dirty="0">
                <a:latin typeface="Calibri" panose="020F0502020204030204" pitchFamily="34" charset="0"/>
                <a:cs typeface="Calibri" panose="020F0502020204030204" pitchFamily="34" charset="0"/>
              </a:rPr>
              <a:t>NADCP </a:t>
            </a:r>
            <a:r>
              <a:rPr lang="es-ES_tradnl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Advancing</a:t>
            </a:r>
            <a:r>
              <a:rPr lang="es-ES_tradnl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ES_tradnl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Justice</a:t>
            </a:r>
            <a:r>
              <a:rPr lang="es-ES_tradnl" sz="2400" dirty="0">
                <a:latin typeface="Calibri" panose="020F0502020204030204" pitchFamily="34" charset="0"/>
                <a:cs typeface="Calibri" panose="020F0502020204030204" pitchFamily="34" charset="0"/>
              </a:rPr>
              <a:t> International </a:t>
            </a:r>
          </a:p>
        </p:txBody>
      </p:sp>
    </p:spTree>
    <p:extLst>
      <p:ext uri="{BB962C8B-B14F-4D97-AF65-F5344CB8AC3E}">
        <p14:creationId xmlns:p14="http://schemas.microsoft.com/office/powerpoint/2010/main" val="789065661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rgbClr val="FFFFFF"/>
      </a:lt1>
      <a:dk2>
        <a:srgbClr val="46464A"/>
      </a:dk2>
      <a:lt2>
        <a:srgbClr val="D1D9E1"/>
      </a:lt2>
      <a:accent1>
        <a:srgbClr val="6F6F74"/>
      </a:accent1>
      <a:accent2>
        <a:srgbClr val="A7B789"/>
      </a:accent2>
      <a:accent3>
        <a:srgbClr val="BEAE98"/>
      </a:accent3>
      <a:accent4>
        <a:srgbClr val="92A9B9"/>
      </a:accent4>
      <a:accent5>
        <a:srgbClr val="9C8265"/>
      </a:accent5>
      <a:accent6>
        <a:srgbClr val="8D6974"/>
      </a:accent6>
      <a:hlink>
        <a:srgbClr val="67AABF"/>
      </a:hlink>
      <a:folHlink>
        <a:srgbClr val="B1B5AB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BAB94BD4-5D6D-4148-AB57-A4CCF1FD4E0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6D035A163BC0046A41C2EBE1E58AFFF" ma:contentTypeVersion="1" ma:contentTypeDescription="Create a new document." ma:contentTypeScope="" ma:versionID="413af19bcb59ebd614d4f80392d470c1">
  <xsd:schema xmlns:xsd="http://www.w3.org/2001/XMLSchema" xmlns:xs="http://www.w3.org/2001/XMLSchema" xmlns:p="http://schemas.microsoft.com/office/2006/metadata/properties" xmlns:ns2="89f4cd83-a2d3-4405-9b45-6aff5241ff81" targetNamespace="http://schemas.microsoft.com/office/2006/metadata/properties" ma:root="true" ma:fieldsID="4b0342c81372e05998e770e64ad0cf8c" ns2:_="">
    <xsd:import namespace="89f4cd83-a2d3-4405-9b45-6aff5241ff81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9f4cd83-a2d3-4405-9b45-6aff5241ff81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5BAB13C-41AF-4192-867A-8A08A707BF6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9f4cd83-a2d3-4405-9b45-6aff5241ff8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1951A63-6D72-4AF1-982C-48131EA0AAC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93BAF05-B673-4E7C-A5AE-DECAEACCFADB}">
  <ds:schemaRefs>
    <ds:schemaRef ds:uri="http://www.w3.org/XML/1998/namespace"/>
    <ds:schemaRef ds:uri="http://purl.org/dc/elements/1.1/"/>
    <ds:schemaRef ds:uri="http://purl.org/dc/dcmitype/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89f4cd83-a2d3-4405-9b45-6aff5241ff81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504</TotalTime>
  <Words>568</Words>
  <Application>Microsoft Office PowerPoint</Application>
  <PresentationFormat>On-screen Show (4:3)</PresentationFormat>
  <Paragraphs>107</Paragraphs>
  <Slides>9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Arial Black</vt:lpstr>
      <vt:lpstr>Calibri</vt:lpstr>
      <vt:lpstr>Calibri Light</vt:lpstr>
      <vt:lpstr>Retrospect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ashleyh</dc:creator>
  <cp:lastModifiedBy>Koo, Carlos</cp:lastModifiedBy>
  <cp:revision>53</cp:revision>
  <cp:lastPrinted>2014-09-22T14:29:43Z</cp:lastPrinted>
  <dcterms:created xsi:type="dcterms:W3CDTF">2014-02-18T23:19:53Z</dcterms:created>
  <dcterms:modified xsi:type="dcterms:W3CDTF">2022-01-20T00:28:01Z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0x01010076D035A163BC0046A41C2EBE1E58AFFF</vt:lpwstr>
  </property>
</Properties>
</file>